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66" r:id="rId14"/>
    <p:sldId id="260" r:id="rId15"/>
    <p:sldId id="267" r:id="rId16"/>
    <p:sldId id="261" r:id="rId17"/>
    <p:sldId id="258" r:id="rId18"/>
    <p:sldId id="271" r:id="rId19"/>
    <p:sldId id="270" r:id="rId20"/>
    <p:sldId id="297" r:id="rId21"/>
    <p:sldId id="287" r:id="rId22"/>
    <p:sldId id="272" r:id="rId23"/>
    <p:sldId id="298" r:id="rId24"/>
    <p:sldId id="277" r:id="rId25"/>
    <p:sldId id="278" r:id="rId26"/>
    <p:sldId id="299" r:id="rId27"/>
    <p:sldId id="279" r:id="rId28"/>
    <p:sldId id="300" r:id="rId29"/>
    <p:sldId id="280" r:id="rId30"/>
    <p:sldId id="281" r:id="rId31"/>
    <p:sldId id="282" r:id="rId32"/>
    <p:sldId id="301" r:id="rId33"/>
    <p:sldId id="285" r:id="rId34"/>
    <p:sldId id="302" r:id="rId35"/>
    <p:sldId id="286" r:id="rId36"/>
    <p:sldId id="303" r:id="rId37"/>
    <p:sldId id="304" r:id="rId3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32"/>
    <a:srgbClr val="FFA464"/>
    <a:srgbClr val="F1946B"/>
    <a:srgbClr val="F8A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2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16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990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312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856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81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58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639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231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466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38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3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8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C165-6C6F-4F71-871A-622094B3862D}" type="datetimeFigureOut">
              <a:rPr lang="nl-NL" smtClean="0"/>
              <a:pPr/>
              <a:t>1-3-2023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85A22-5F82-43A9-9008-CD6EB3206F6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134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NO</a:t>
            </a:r>
            <a:r>
              <a:rPr lang="en-US" sz="4000" baseline="-25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oep 11"/>
          <p:cNvGrpSpPr/>
          <p:nvPr/>
        </p:nvGrpSpPr>
        <p:grpSpPr>
          <a:xfrm rot="5400000">
            <a:off x="1235410" y="3544938"/>
            <a:ext cx="576064" cy="200173"/>
            <a:chOff x="4321175" y="2060575"/>
            <a:chExt cx="574675" cy="144463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5652120" y="1484784"/>
            <a:ext cx="574675" cy="144463"/>
            <a:chOff x="4321175" y="2060575"/>
            <a:chExt cx="574675" cy="144463"/>
          </a:xfrm>
        </p:grpSpPr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4" name="Text Box 3">
            <a:extLst>
              <a:ext uri="{FF2B5EF4-FFF2-40B4-BE49-F238E27FC236}">
                <a16:creationId xmlns:a16="http://schemas.microsoft.com/office/drawing/2014/main" id="{3DB4BD8E-058B-3881-2B9B-A6482A543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860" y="1213898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 NO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(g)</a:t>
            </a:r>
            <a:r>
              <a:rPr lang="en-US" sz="3600" dirty="0">
                <a:latin typeface="+mj-lt"/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78965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grpSp>
        <p:nvGrpSpPr>
          <p:cNvPr id="4" name="Groep 3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5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7" name="Rechthoekige driehoek 6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Rechthoekige driehoek 11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40642" y="2636912"/>
            <a:ext cx="8748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[27.10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 </a:t>
            </a:r>
            <a:r>
              <a:rPr lang="nl-NL" sz="4000" dirty="0">
                <a:solidFill>
                  <a:srgbClr val="FF0000"/>
                </a:solidFill>
              </a:rPr>
              <a:t>+ X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-------------------                   = 222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[11.10</a:t>
            </a:r>
            <a:r>
              <a:rPr lang="nl-NL" sz="4000" baseline="30000" dirty="0">
                <a:solidFill>
                  <a:prstClr val="black"/>
                </a:solidFill>
              </a:rPr>
              <a:t>-3 </a:t>
            </a:r>
            <a:r>
              <a:rPr lang="nl-NL" sz="4000" dirty="0">
                <a:solidFill>
                  <a:prstClr val="black"/>
                </a:solidFill>
              </a:rPr>
              <a:t>+ 11. 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 </a:t>
            </a:r>
            <a:r>
              <a:rPr lang="nl-NL" sz="4000" dirty="0">
                <a:solidFill>
                  <a:srgbClr val="FF0000"/>
                </a:solidFill>
              </a:rPr>
              <a:t>– 2X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72803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grpSp>
        <p:nvGrpSpPr>
          <p:cNvPr id="4" name="Groep 3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5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7" name="Rechthoekige driehoek 6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Rechthoekige driehoek 11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40642" y="2636912"/>
            <a:ext cx="8748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[27.10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 </a:t>
            </a:r>
            <a:r>
              <a:rPr lang="nl-NL" sz="4000" dirty="0">
                <a:solidFill>
                  <a:srgbClr val="FF0000"/>
                </a:solidFill>
              </a:rPr>
              <a:t>+ X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-------------------                   = 222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[11.10</a:t>
            </a:r>
            <a:r>
              <a:rPr lang="nl-NL" sz="4000" baseline="30000" dirty="0">
                <a:solidFill>
                  <a:prstClr val="black"/>
                </a:solidFill>
              </a:rPr>
              <a:t>-3 </a:t>
            </a:r>
            <a:r>
              <a:rPr lang="nl-NL" sz="4000" dirty="0">
                <a:solidFill>
                  <a:prstClr val="black"/>
                </a:solidFill>
              </a:rPr>
              <a:t>+ 11. 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 </a:t>
            </a:r>
            <a:r>
              <a:rPr lang="nl-NL" sz="4000" dirty="0">
                <a:solidFill>
                  <a:srgbClr val="FF0000"/>
                </a:solidFill>
              </a:rPr>
              <a:t>– 2X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sp>
        <p:nvSpPr>
          <p:cNvPr id="2" name="Tekstvak 1"/>
          <p:cNvSpPr txBox="1"/>
          <p:nvPr/>
        </p:nvSpPr>
        <p:spPr>
          <a:xfrm>
            <a:off x="755576" y="535059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/>
              <a:t>ABC-formule</a:t>
            </a:r>
            <a:r>
              <a:rPr lang="nl-NL" sz="4000" dirty="0"/>
              <a:t>:    </a:t>
            </a:r>
            <a:r>
              <a:rPr lang="nl-NL" sz="4000" dirty="0">
                <a:solidFill>
                  <a:srgbClr val="FF0000"/>
                </a:solidFill>
              </a:rPr>
              <a:t>X = 5.10</a:t>
            </a:r>
            <a:r>
              <a:rPr lang="nl-NL" sz="4000" baseline="30000" dirty="0">
                <a:solidFill>
                  <a:srgbClr val="FF0000"/>
                </a:solidFill>
              </a:rPr>
              <a:t>-3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7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grpSp>
        <p:nvGrpSpPr>
          <p:cNvPr id="4" name="Groep 3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5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7" name="Rechthoekige driehoek 6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Rechthoekige driehoek 11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40642" y="2636912"/>
            <a:ext cx="8748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[32.10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--------------  = 222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[12.10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94637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5652120" y="1484784"/>
            <a:ext cx="574675" cy="144463"/>
            <a:chOff x="4321175" y="2060575"/>
            <a:chExt cx="574675" cy="144463"/>
          </a:xfrm>
        </p:grpSpPr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3210672" y="2996952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Beïnvloeding van het evenwicht door het volume kleiner te maken.</a:t>
            </a:r>
            <a:endParaRPr lang="nl-NL" sz="3200" baseline="-25000" dirty="0"/>
          </a:p>
        </p:txBody>
      </p:sp>
      <p:sp>
        <p:nvSpPr>
          <p:cNvPr id="2" name="Tekstvak 1"/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NO</a:t>
            </a:r>
            <a:r>
              <a:rPr lang="en-US" sz="4000" baseline="-25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oep 11"/>
          <p:cNvGrpSpPr/>
          <p:nvPr/>
        </p:nvGrpSpPr>
        <p:grpSpPr>
          <a:xfrm rot="5400000">
            <a:off x="1235410" y="3544938"/>
            <a:ext cx="576064" cy="200173"/>
            <a:chOff x="4321175" y="2060575"/>
            <a:chExt cx="574675" cy="144463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3" name="Text Box 3">
            <a:extLst>
              <a:ext uri="{FF2B5EF4-FFF2-40B4-BE49-F238E27FC236}">
                <a16:creationId xmlns:a16="http://schemas.microsoft.com/office/drawing/2014/main" id="{07B3E9C0-CB36-CEBD-5A3D-2AFE2B039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860" y="1213898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 NO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(g)</a:t>
            </a:r>
            <a:r>
              <a:rPr lang="en-US" sz="3600" dirty="0">
                <a:latin typeface="+mj-lt"/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14551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old.iupac.org/didac/Slide%20Images/Didac%2002/D2%20E10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9" r="5010" b="11173"/>
          <a:stretch/>
        </p:blipFill>
        <p:spPr bwMode="auto">
          <a:xfrm>
            <a:off x="467544" y="1373585"/>
            <a:ext cx="8102832" cy="4498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42900" y="446536"/>
            <a:ext cx="3048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concentratiebreuk</a:t>
            </a:r>
            <a:endParaRPr lang="nl-NL" sz="1800" dirty="0">
              <a:latin typeface="Arial" charset="0"/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578734" y="986413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676400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49780" y="5621229"/>
            <a:ext cx="48942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Halveren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volume                                  (ofwel verdubbelen v/d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druk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)</a:t>
            </a:r>
            <a:endParaRPr lang="nl-NL" sz="2800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Afgeronde rechthoek 2"/>
          <p:cNvSpPr/>
          <p:nvPr/>
        </p:nvSpPr>
        <p:spPr>
          <a:xfrm>
            <a:off x="7086600" y="1447800"/>
            <a:ext cx="869776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899592" y="1828800"/>
            <a:ext cx="36004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2400300"/>
            <a:ext cx="288032" cy="164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956376" y="1373585"/>
            <a:ext cx="720080" cy="5695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7308304" y="1828800"/>
            <a:ext cx="21318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7" name="Rechte verbindingslijn met pijl 16"/>
          <p:cNvCxnSpPr/>
          <p:nvPr/>
        </p:nvCxnSpPr>
        <p:spPr>
          <a:xfrm flipV="1">
            <a:off x="2411760" y="5359877"/>
            <a:ext cx="0" cy="261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2267744" y="5592789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x 10</a:t>
            </a:r>
            <a:r>
              <a:rPr lang="nl-NL" sz="1400" baseline="30000" dirty="0"/>
              <a:t>-3   </a:t>
            </a:r>
            <a:r>
              <a:rPr lang="nl-NL" sz="1400" dirty="0"/>
              <a:t>mol/dm</a:t>
            </a:r>
            <a:r>
              <a:rPr lang="nl-NL" sz="1400" baseline="30000" dirty="0"/>
              <a:t>3</a:t>
            </a:r>
          </a:p>
        </p:txBody>
      </p:sp>
      <p:sp>
        <p:nvSpPr>
          <p:cNvPr id="14" name="Rechthoek 13"/>
          <p:cNvSpPr/>
          <p:nvPr/>
        </p:nvSpPr>
        <p:spPr>
          <a:xfrm>
            <a:off x="8532440" y="1916832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8460432" y="2492896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8509580" y="3068960"/>
            <a:ext cx="457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8532440" y="3140968"/>
            <a:ext cx="4572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8532440" y="4365104"/>
            <a:ext cx="720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8460432" y="4221088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7164388" y="115888"/>
          <a:ext cx="18034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15888"/>
                        <a:ext cx="18034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36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5652120" y="1484784"/>
            <a:ext cx="574675" cy="144463"/>
            <a:chOff x="4321175" y="2060575"/>
            <a:chExt cx="574675" cy="144463"/>
          </a:xfrm>
        </p:grpSpPr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3210672" y="2996952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Beïnvloeding van het evenwicht door de temperatuur te verhogen.</a:t>
            </a:r>
            <a:endParaRPr lang="nl-NL" sz="3200" baseline="-25000" dirty="0"/>
          </a:p>
        </p:txBody>
      </p:sp>
      <p:sp>
        <p:nvSpPr>
          <p:cNvPr id="2" name="Tekstvak 1"/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NO</a:t>
            </a:r>
            <a:r>
              <a:rPr lang="en-US" sz="4000" baseline="-25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oep 11"/>
          <p:cNvGrpSpPr/>
          <p:nvPr/>
        </p:nvGrpSpPr>
        <p:grpSpPr>
          <a:xfrm rot="5400000">
            <a:off x="1235410" y="3544938"/>
            <a:ext cx="576064" cy="200173"/>
            <a:chOff x="4321175" y="2060575"/>
            <a:chExt cx="574675" cy="144463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3" name="Text Box 3">
            <a:extLst>
              <a:ext uri="{FF2B5EF4-FFF2-40B4-BE49-F238E27FC236}">
                <a16:creationId xmlns:a16="http://schemas.microsoft.com/office/drawing/2014/main" id="{E98A7DA4-D99A-01BB-8C18-89A4B52E5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860" y="1213898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 NO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(g)</a:t>
            </a:r>
            <a:r>
              <a:rPr lang="en-US" sz="3600" dirty="0">
                <a:latin typeface="+mj-lt"/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17213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old.iupac.org/didac/Slide%20Images/Didac%2002/D2%20E11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61" r="5102" b="10222"/>
          <a:stretch/>
        </p:blipFill>
        <p:spPr bwMode="auto">
          <a:xfrm>
            <a:off x="330499" y="1188076"/>
            <a:ext cx="8245753" cy="465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362200" y="304800"/>
            <a:ext cx="3048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 sz="1800" dirty="0"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403648" y="993127"/>
            <a:ext cx="0" cy="1415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779590" y="5847120"/>
            <a:ext cx="37528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Verhogen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temperatuur</a:t>
            </a:r>
            <a:endParaRPr lang="nl-NL" sz="2800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05600" y="34290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4572000" y="1188076"/>
            <a:ext cx="838200" cy="374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7616008" y="1087219"/>
            <a:ext cx="964991" cy="6135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2303" y="2276872"/>
            <a:ext cx="353069" cy="245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683568" y="1700808"/>
            <a:ext cx="432048" cy="242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1115616" y="30480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 K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275856" y="112474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err="1"/>
              <a:t>exo</a:t>
            </a:r>
            <a:endParaRPr lang="nl-NL" sz="1400" dirty="0"/>
          </a:p>
        </p:txBody>
      </p:sp>
      <p:sp>
        <p:nvSpPr>
          <p:cNvPr id="8" name="Tekstvak 7"/>
          <p:cNvSpPr txBox="1"/>
          <p:nvPr/>
        </p:nvSpPr>
        <p:spPr>
          <a:xfrm>
            <a:off x="3275856" y="144444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err="1"/>
              <a:t>endo</a:t>
            </a:r>
            <a:endParaRPr lang="nl-NL" sz="1400" dirty="0"/>
          </a:p>
        </p:txBody>
      </p:sp>
      <p:sp>
        <p:nvSpPr>
          <p:cNvPr id="9" name="Rechthoek 8"/>
          <p:cNvSpPr/>
          <p:nvPr/>
        </p:nvSpPr>
        <p:spPr>
          <a:xfrm>
            <a:off x="7380312" y="3789040"/>
            <a:ext cx="2356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2123728" y="549362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x </a:t>
            </a:r>
            <a:r>
              <a:rPr lang="nl-NL" sz="1400" dirty="0"/>
              <a:t>10</a:t>
            </a:r>
            <a:r>
              <a:rPr lang="nl-NL" sz="1400" baseline="30000" dirty="0"/>
              <a:t>-3   </a:t>
            </a:r>
            <a:r>
              <a:rPr lang="nl-NL" sz="1400" dirty="0"/>
              <a:t>mol/dm</a:t>
            </a:r>
            <a:r>
              <a:rPr lang="nl-NL" sz="1400" baseline="30000" dirty="0"/>
              <a:t>3</a:t>
            </a:r>
          </a:p>
        </p:txBody>
      </p:sp>
      <p:cxnSp>
        <p:nvCxnSpPr>
          <p:cNvPr id="14" name="Rechte verbindingslijn met pijl 13"/>
          <p:cNvCxnSpPr/>
          <p:nvPr/>
        </p:nvCxnSpPr>
        <p:spPr>
          <a:xfrm flipV="1">
            <a:off x="2267744" y="5229201"/>
            <a:ext cx="0" cy="261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/>
          <p:cNvSpPr/>
          <p:nvPr/>
        </p:nvSpPr>
        <p:spPr>
          <a:xfrm>
            <a:off x="8460432" y="4077072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7164388" y="115888"/>
          <a:ext cx="18034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15888"/>
                        <a:ext cx="18034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7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9121"/>
          <a:stretch/>
        </p:blipFill>
        <p:spPr>
          <a:xfrm>
            <a:off x="-324544" y="116632"/>
            <a:ext cx="8512994" cy="1368152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915128" y="3833852"/>
            <a:ext cx="3393176" cy="1899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247800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63736"/>
          <a:stretch/>
        </p:blipFill>
        <p:spPr>
          <a:xfrm>
            <a:off x="-324544" y="116632"/>
            <a:ext cx="8512994" cy="2376264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915128" y="3833852"/>
            <a:ext cx="3393176" cy="1899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29D26D4-8840-417D-8DBF-22FE188CF134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</p:spTree>
    <p:extLst>
      <p:ext uri="{BB962C8B-B14F-4D97-AF65-F5344CB8AC3E}">
        <p14:creationId xmlns:p14="http://schemas.microsoft.com/office/powerpoint/2010/main" val="417314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l="3812"/>
          <a:stretch/>
        </p:blipFill>
        <p:spPr>
          <a:xfrm>
            <a:off x="0" y="116632"/>
            <a:ext cx="8188450" cy="6552728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915128" y="3833852"/>
            <a:ext cx="3537192" cy="1899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8BE63D-4DCE-433D-98CA-19FF4368A236}"/>
              </a:ext>
            </a:extLst>
          </p:cNvPr>
          <p:cNvSpPr txBox="1"/>
          <p:nvPr/>
        </p:nvSpPr>
        <p:spPr>
          <a:xfrm>
            <a:off x="128915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F346C4A-5ABD-4353-B6D5-C1F24F30FF6A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C949E097-AFF1-4BBD-849D-734F9FB46D77}"/>
              </a:ext>
            </a:extLst>
          </p:cNvPr>
          <p:cNvSpPr/>
          <p:nvPr/>
        </p:nvSpPr>
        <p:spPr>
          <a:xfrm>
            <a:off x="4355976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7321D4B-FED6-4F74-8A4C-E64FD335EA92}"/>
              </a:ext>
            </a:extLst>
          </p:cNvPr>
          <p:cNvSpPr/>
          <p:nvPr/>
        </p:nvSpPr>
        <p:spPr>
          <a:xfrm>
            <a:off x="6866720" y="6259243"/>
            <a:ext cx="620002" cy="12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C59DD24-119F-4366-B1EA-5938B0C41D69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05C8F6E-1BED-4AF7-859D-569E13AE7726}"/>
              </a:ext>
            </a:extLst>
          </p:cNvPr>
          <p:cNvSpPr/>
          <p:nvPr/>
        </p:nvSpPr>
        <p:spPr>
          <a:xfrm>
            <a:off x="505085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176CCFEF-BD40-46ED-AD3C-CB4F91E36909}"/>
              </a:ext>
            </a:extLst>
          </p:cNvPr>
          <p:cNvSpPr/>
          <p:nvPr/>
        </p:nvSpPr>
        <p:spPr>
          <a:xfrm>
            <a:off x="619512" y="3301480"/>
            <a:ext cx="566410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1F89645-8AD2-472C-963E-CF91903C1254}"/>
              </a:ext>
            </a:extLst>
          </p:cNvPr>
          <p:cNvSpPr txBox="1"/>
          <p:nvPr/>
        </p:nvSpPr>
        <p:spPr>
          <a:xfrm>
            <a:off x="3130864" y="4192260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3D0EC75E-0A05-413F-A79F-BF081A139C7E}"/>
              </a:ext>
            </a:extLst>
          </p:cNvPr>
          <p:cNvSpPr/>
          <p:nvPr/>
        </p:nvSpPr>
        <p:spPr>
          <a:xfrm>
            <a:off x="467544" y="2564904"/>
            <a:ext cx="64087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42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5652120" y="1484784"/>
            <a:ext cx="574675" cy="144463"/>
            <a:chOff x="4321175" y="2060575"/>
            <a:chExt cx="574675" cy="144463"/>
          </a:xfrm>
        </p:grpSpPr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NO</a:t>
            </a:r>
            <a:r>
              <a:rPr lang="en-US" sz="4000" baseline="-25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oep 11"/>
          <p:cNvGrpSpPr/>
          <p:nvPr/>
        </p:nvGrpSpPr>
        <p:grpSpPr>
          <a:xfrm rot="5400000">
            <a:off x="1235410" y="3544938"/>
            <a:ext cx="576064" cy="200173"/>
            <a:chOff x="4321175" y="2060575"/>
            <a:chExt cx="574675" cy="144463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3492860" y="2922207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Beïnvloeding van de ligging           van het evenwicht.</a:t>
            </a:r>
            <a:endParaRPr lang="nl-NL" sz="3200" baseline="-25000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F039E4F-2CF3-A676-2BFF-49687288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860" y="1213898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 NO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(g)</a:t>
            </a:r>
            <a:r>
              <a:rPr lang="en-US" sz="3600" dirty="0">
                <a:latin typeface="+mj-lt"/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394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l="3812"/>
          <a:stretch/>
        </p:blipFill>
        <p:spPr>
          <a:xfrm>
            <a:off x="0" y="116632"/>
            <a:ext cx="8188450" cy="6552728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915128" y="3833852"/>
            <a:ext cx="3537192" cy="1899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8BE63D-4DCE-433D-98CA-19FF4368A236}"/>
              </a:ext>
            </a:extLst>
          </p:cNvPr>
          <p:cNvSpPr txBox="1"/>
          <p:nvPr/>
        </p:nvSpPr>
        <p:spPr>
          <a:xfrm>
            <a:off x="128915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F346C4A-5ABD-4353-B6D5-C1F24F30FF6A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C949E097-AFF1-4BBD-849D-734F9FB46D77}"/>
              </a:ext>
            </a:extLst>
          </p:cNvPr>
          <p:cNvSpPr/>
          <p:nvPr/>
        </p:nvSpPr>
        <p:spPr>
          <a:xfrm>
            <a:off x="4355976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7321D4B-FED6-4F74-8A4C-E64FD335EA92}"/>
              </a:ext>
            </a:extLst>
          </p:cNvPr>
          <p:cNvSpPr/>
          <p:nvPr/>
        </p:nvSpPr>
        <p:spPr>
          <a:xfrm>
            <a:off x="6866720" y="6259243"/>
            <a:ext cx="620002" cy="12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C59DD24-119F-4366-B1EA-5938B0C41D69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05C8F6E-1BED-4AF7-859D-569E13AE7726}"/>
              </a:ext>
            </a:extLst>
          </p:cNvPr>
          <p:cNvSpPr/>
          <p:nvPr/>
        </p:nvSpPr>
        <p:spPr>
          <a:xfrm>
            <a:off x="505085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176CCFEF-BD40-46ED-AD3C-CB4F91E36909}"/>
              </a:ext>
            </a:extLst>
          </p:cNvPr>
          <p:cNvSpPr/>
          <p:nvPr/>
        </p:nvSpPr>
        <p:spPr>
          <a:xfrm>
            <a:off x="619512" y="3301480"/>
            <a:ext cx="566410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1F89645-8AD2-472C-963E-CF91903C1254}"/>
              </a:ext>
            </a:extLst>
          </p:cNvPr>
          <p:cNvSpPr txBox="1"/>
          <p:nvPr/>
        </p:nvSpPr>
        <p:spPr>
          <a:xfrm>
            <a:off x="3130864" y="4192260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2A089AC3-3A17-4BE8-8410-45F47E1450B5}"/>
              </a:ext>
            </a:extLst>
          </p:cNvPr>
          <p:cNvSpPr/>
          <p:nvPr/>
        </p:nvSpPr>
        <p:spPr>
          <a:xfrm>
            <a:off x="651178" y="2647397"/>
            <a:ext cx="758099" cy="266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A43D3DF-F878-4113-A172-3087C5340017}"/>
              </a:ext>
            </a:extLst>
          </p:cNvPr>
          <p:cNvSpPr txBox="1"/>
          <p:nvPr/>
        </p:nvSpPr>
        <p:spPr>
          <a:xfrm>
            <a:off x="590100" y="2580505"/>
            <a:ext cx="885555" cy="411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FF0000"/>
                </a:solidFill>
              </a:rPr>
              <a:t>Schets</a:t>
            </a:r>
          </a:p>
        </p:txBody>
      </p:sp>
    </p:spTree>
    <p:extLst>
      <p:ext uri="{BB962C8B-B14F-4D97-AF65-F5344CB8AC3E}">
        <p14:creationId xmlns:p14="http://schemas.microsoft.com/office/powerpoint/2010/main" val="358474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l="3812"/>
          <a:stretch/>
        </p:blipFill>
        <p:spPr>
          <a:xfrm>
            <a:off x="0" y="116632"/>
            <a:ext cx="8188450" cy="6552728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981294" y="3833852"/>
            <a:ext cx="3537192" cy="1899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8BE63D-4DCE-433D-98CA-19FF4368A236}"/>
              </a:ext>
            </a:extLst>
          </p:cNvPr>
          <p:cNvSpPr txBox="1"/>
          <p:nvPr/>
        </p:nvSpPr>
        <p:spPr>
          <a:xfrm>
            <a:off x="126000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F346C4A-5ABD-4353-B6D5-C1F24F30FF6A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C949E097-AFF1-4BBD-849D-734F9FB46D77}"/>
              </a:ext>
            </a:extLst>
          </p:cNvPr>
          <p:cNvSpPr/>
          <p:nvPr/>
        </p:nvSpPr>
        <p:spPr>
          <a:xfrm>
            <a:off x="4355976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7321D4B-FED6-4F74-8A4C-E64FD335EA92}"/>
              </a:ext>
            </a:extLst>
          </p:cNvPr>
          <p:cNvSpPr/>
          <p:nvPr/>
        </p:nvSpPr>
        <p:spPr>
          <a:xfrm>
            <a:off x="6866720" y="6259243"/>
            <a:ext cx="620002" cy="12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C59DD24-119F-4366-B1EA-5938B0C41D69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05C8F6E-1BED-4AF7-859D-569E13AE7726}"/>
              </a:ext>
            </a:extLst>
          </p:cNvPr>
          <p:cNvSpPr/>
          <p:nvPr/>
        </p:nvSpPr>
        <p:spPr>
          <a:xfrm>
            <a:off x="505085" y="6465205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AC558409-D0BC-42C6-A9F8-077F3880C33E}"/>
              </a:ext>
            </a:extLst>
          </p:cNvPr>
          <p:cNvSpPr/>
          <p:nvPr/>
        </p:nvSpPr>
        <p:spPr>
          <a:xfrm>
            <a:off x="619512" y="3301480"/>
            <a:ext cx="566410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7C1857F-FFFE-461C-85ED-7EF637AA2B01}"/>
              </a:ext>
            </a:extLst>
          </p:cNvPr>
          <p:cNvSpPr txBox="1"/>
          <p:nvPr/>
        </p:nvSpPr>
        <p:spPr>
          <a:xfrm>
            <a:off x="3130864" y="4192260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  <a:endParaRPr lang="nl-NL" sz="1400" b="1" dirty="0">
              <a:solidFill>
                <a:srgbClr val="00B050"/>
              </a:solidFill>
            </a:endParaRP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5619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38628 0.00139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56044"/>
          <a:stretch/>
        </p:blipFill>
        <p:spPr>
          <a:xfrm>
            <a:off x="-324544" y="116632"/>
            <a:ext cx="8512994" cy="2880320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6" b="4256"/>
          <a:stretch>
            <a:fillRect/>
          </a:stretch>
        </p:blipFill>
        <p:spPr bwMode="auto">
          <a:xfrm>
            <a:off x="-206921" y="2977470"/>
            <a:ext cx="8716910" cy="369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170226" y="4514400"/>
            <a:ext cx="3537320" cy="12526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374CE7CC-EC9E-42AD-BE54-1C45D4EFEEA1}"/>
              </a:ext>
            </a:extLst>
          </p:cNvPr>
          <p:cNvSpPr/>
          <p:nvPr/>
        </p:nvSpPr>
        <p:spPr>
          <a:xfrm>
            <a:off x="4427984" y="6464944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8D076656-0822-431C-9A75-13D90822BEAC}"/>
              </a:ext>
            </a:extLst>
          </p:cNvPr>
          <p:cNvSpPr/>
          <p:nvPr/>
        </p:nvSpPr>
        <p:spPr>
          <a:xfrm>
            <a:off x="858476" y="6464104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0B6A0EB-137E-40F4-A14F-B9502BB8918B}"/>
              </a:ext>
            </a:extLst>
          </p:cNvPr>
          <p:cNvSpPr/>
          <p:nvPr/>
        </p:nvSpPr>
        <p:spPr>
          <a:xfrm>
            <a:off x="7023433" y="6231130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96B9172-570E-4AAA-9F27-7C8FA4CC3D17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D7A37ED-C86F-4C69-BFA4-A6C7D0D7794F}"/>
              </a:ext>
            </a:extLst>
          </p:cNvPr>
          <p:cNvSpPr/>
          <p:nvPr/>
        </p:nvSpPr>
        <p:spPr>
          <a:xfrm>
            <a:off x="259605" y="2996952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1431E73-9D43-4915-89AF-8F566A7D9046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8E94E0A-8549-4F45-A46B-25A4A19F37D5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D67B6B86-E257-499D-AF1B-208162280BCB}"/>
              </a:ext>
            </a:extLst>
          </p:cNvPr>
          <p:cNvSpPr/>
          <p:nvPr/>
        </p:nvSpPr>
        <p:spPr>
          <a:xfrm>
            <a:off x="737268" y="3212976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AF3F8E0-4791-4C3D-ABBC-8CA586D1B9AC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250797246"/>
      </p:ext>
    </p:extLst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56044"/>
          <a:stretch/>
        </p:blipFill>
        <p:spPr>
          <a:xfrm>
            <a:off x="-324544" y="116632"/>
            <a:ext cx="8512994" cy="2880320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6" b="4256"/>
          <a:stretch>
            <a:fillRect/>
          </a:stretch>
        </p:blipFill>
        <p:spPr bwMode="auto">
          <a:xfrm>
            <a:off x="-206921" y="2977470"/>
            <a:ext cx="8716910" cy="369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219200" y="4514400"/>
            <a:ext cx="3495586" cy="12526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374CE7CC-EC9E-42AD-BE54-1C45D4EFEEA1}"/>
              </a:ext>
            </a:extLst>
          </p:cNvPr>
          <p:cNvSpPr/>
          <p:nvPr/>
        </p:nvSpPr>
        <p:spPr>
          <a:xfrm>
            <a:off x="4427984" y="6464944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8D076656-0822-431C-9A75-13D90822BEAC}"/>
              </a:ext>
            </a:extLst>
          </p:cNvPr>
          <p:cNvSpPr/>
          <p:nvPr/>
        </p:nvSpPr>
        <p:spPr>
          <a:xfrm>
            <a:off x="858476" y="6464104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0B6A0EB-137E-40F4-A14F-B9502BB8918B}"/>
              </a:ext>
            </a:extLst>
          </p:cNvPr>
          <p:cNvSpPr/>
          <p:nvPr/>
        </p:nvSpPr>
        <p:spPr>
          <a:xfrm>
            <a:off x="7023433" y="6231130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96B9172-570E-4AAA-9F27-7C8FA4CC3D17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D7A37ED-C86F-4C69-BFA4-A6C7D0D7794F}"/>
              </a:ext>
            </a:extLst>
          </p:cNvPr>
          <p:cNvSpPr/>
          <p:nvPr/>
        </p:nvSpPr>
        <p:spPr>
          <a:xfrm>
            <a:off x="259605" y="2996952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1431E73-9D43-4915-89AF-8F566A7D9046}"/>
              </a:ext>
            </a:extLst>
          </p:cNvPr>
          <p:cNvSpPr txBox="1"/>
          <p:nvPr/>
        </p:nvSpPr>
        <p:spPr>
          <a:xfrm>
            <a:off x="4535996" y="1634400"/>
            <a:ext cx="24482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 b="1" dirty="0"/>
              <a:t>wat van stof B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8E94E0A-8549-4F45-A46B-25A4A19F37D5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D67B6B86-E257-499D-AF1B-208162280BCB}"/>
              </a:ext>
            </a:extLst>
          </p:cNvPr>
          <p:cNvSpPr/>
          <p:nvPr/>
        </p:nvSpPr>
        <p:spPr>
          <a:xfrm>
            <a:off x="737268" y="3212976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AF3F8E0-4791-4C3D-ABBC-8CA586D1B9AC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72C8743-43B7-4724-9C98-01E72ABDC169}"/>
              </a:ext>
            </a:extLst>
          </p:cNvPr>
          <p:cNvSpPr txBox="1"/>
          <p:nvPr/>
        </p:nvSpPr>
        <p:spPr>
          <a:xfrm>
            <a:off x="4180790" y="4399490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</p:txBody>
      </p:sp>
    </p:spTree>
    <p:extLst>
      <p:ext uri="{BB962C8B-B14F-4D97-AF65-F5344CB8AC3E}">
        <p14:creationId xmlns:p14="http://schemas.microsoft.com/office/powerpoint/2010/main" val="161290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42553 -0.00348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3"/>
          <a:srcRect t="24244" b="62533"/>
          <a:stretch/>
        </p:blipFill>
        <p:spPr>
          <a:xfrm>
            <a:off x="-288000" y="1700808"/>
            <a:ext cx="84249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28057"/>
      </p:ext>
    </p:extLst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3"/>
          <a:srcRect t="24244"/>
          <a:stretch/>
        </p:blipFill>
        <p:spPr>
          <a:xfrm>
            <a:off x="-288000" y="1700808"/>
            <a:ext cx="8424936" cy="495025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3931952" y="3535685"/>
            <a:ext cx="3376351" cy="2254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D5949E8-3304-41C1-97C9-2C46DC61CB0C}"/>
              </a:ext>
            </a:extLst>
          </p:cNvPr>
          <p:cNvSpPr txBox="1"/>
          <p:nvPr/>
        </p:nvSpPr>
        <p:spPr>
          <a:xfrm>
            <a:off x="128915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6832BBD7-0909-4D06-9C55-68F9190494AE}"/>
              </a:ext>
            </a:extLst>
          </p:cNvPr>
          <p:cNvSpPr/>
          <p:nvPr/>
        </p:nvSpPr>
        <p:spPr>
          <a:xfrm>
            <a:off x="4355976" y="6442254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26F6428A-A879-42B4-90FB-53E478D83FD7}"/>
              </a:ext>
            </a:extLst>
          </p:cNvPr>
          <p:cNvSpPr/>
          <p:nvPr/>
        </p:nvSpPr>
        <p:spPr>
          <a:xfrm>
            <a:off x="6922893" y="6232466"/>
            <a:ext cx="365770" cy="12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833AB2B7-FFD8-43A8-8186-035607424E76}"/>
              </a:ext>
            </a:extLst>
          </p:cNvPr>
          <p:cNvSpPr/>
          <p:nvPr/>
        </p:nvSpPr>
        <p:spPr>
          <a:xfrm>
            <a:off x="585344" y="6442254"/>
            <a:ext cx="3210212" cy="217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6D78275D-9872-426B-82EE-7FC98D778B90}"/>
              </a:ext>
            </a:extLst>
          </p:cNvPr>
          <p:cNvSpPr/>
          <p:nvPr/>
        </p:nvSpPr>
        <p:spPr>
          <a:xfrm>
            <a:off x="593983" y="3301480"/>
            <a:ext cx="716473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79C96EE-4BDF-40F3-AD1E-B3F9B1A2C880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4475F4-5DA0-4D90-A069-EBDB67E21C3C}"/>
              </a:ext>
            </a:extLst>
          </p:cNvPr>
          <p:cNvSpPr txBox="1"/>
          <p:nvPr/>
        </p:nvSpPr>
        <p:spPr>
          <a:xfrm>
            <a:off x="3130635" y="4168084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  <a:endParaRPr lang="nl-NL" sz="1400" b="1" dirty="0">
              <a:solidFill>
                <a:srgbClr val="00B050"/>
              </a:solidFill>
            </a:endParaRP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7176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3"/>
          <a:srcRect t="24244"/>
          <a:stretch/>
        </p:blipFill>
        <p:spPr>
          <a:xfrm>
            <a:off x="-288000" y="1700808"/>
            <a:ext cx="8424936" cy="495025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3981294" y="3535685"/>
            <a:ext cx="3376351" cy="2254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D5949E8-3304-41C1-97C9-2C46DC61CB0C}"/>
              </a:ext>
            </a:extLst>
          </p:cNvPr>
          <p:cNvSpPr txBox="1"/>
          <p:nvPr/>
        </p:nvSpPr>
        <p:spPr>
          <a:xfrm>
            <a:off x="128915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6832BBD7-0909-4D06-9C55-68F9190494AE}"/>
              </a:ext>
            </a:extLst>
          </p:cNvPr>
          <p:cNvSpPr/>
          <p:nvPr/>
        </p:nvSpPr>
        <p:spPr>
          <a:xfrm>
            <a:off x="4392452" y="6436714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26F6428A-A879-42B4-90FB-53E478D83FD7}"/>
              </a:ext>
            </a:extLst>
          </p:cNvPr>
          <p:cNvSpPr/>
          <p:nvPr/>
        </p:nvSpPr>
        <p:spPr>
          <a:xfrm>
            <a:off x="6922893" y="6232466"/>
            <a:ext cx="365770" cy="12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833AB2B7-FFD8-43A8-8186-035607424E76}"/>
              </a:ext>
            </a:extLst>
          </p:cNvPr>
          <p:cNvSpPr/>
          <p:nvPr/>
        </p:nvSpPr>
        <p:spPr>
          <a:xfrm>
            <a:off x="585344" y="6442254"/>
            <a:ext cx="3210212" cy="20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6D78275D-9872-426B-82EE-7FC98D778B90}"/>
              </a:ext>
            </a:extLst>
          </p:cNvPr>
          <p:cNvSpPr/>
          <p:nvPr/>
        </p:nvSpPr>
        <p:spPr>
          <a:xfrm>
            <a:off x="593983" y="3301480"/>
            <a:ext cx="716473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E69CB46-A818-4A1E-8116-3C5CB381337A}"/>
              </a:ext>
            </a:extLst>
          </p:cNvPr>
          <p:cNvSpPr txBox="1"/>
          <p:nvPr/>
        </p:nvSpPr>
        <p:spPr>
          <a:xfrm>
            <a:off x="3130635" y="4168084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  <a:endParaRPr lang="nl-NL" sz="1400" b="1" dirty="0">
              <a:solidFill>
                <a:srgbClr val="00B050"/>
              </a:solidFill>
            </a:endParaRP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8921B79-4DD2-4F2E-B34F-1C93D44BAF01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50874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44461 0.00162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3"/>
          <a:srcRect t="24244" b="53717"/>
          <a:stretch/>
        </p:blipFill>
        <p:spPr>
          <a:xfrm>
            <a:off x="-288000" y="1700808"/>
            <a:ext cx="8424936" cy="1440160"/>
          </a:xfrm>
          <a:prstGeom prst="rect">
            <a:avLst/>
          </a:prstGeom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6" b="4256"/>
          <a:stretch>
            <a:fillRect/>
          </a:stretch>
        </p:blipFill>
        <p:spPr bwMode="auto">
          <a:xfrm>
            <a:off x="-200182" y="2987203"/>
            <a:ext cx="8683737" cy="3682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4176000" y="4849200"/>
            <a:ext cx="3437550" cy="9301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9387F2FB-3E2B-4F58-A313-30AAC631C4A8}"/>
              </a:ext>
            </a:extLst>
          </p:cNvPr>
          <p:cNvSpPr/>
          <p:nvPr/>
        </p:nvSpPr>
        <p:spPr>
          <a:xfrm>
            <a:off x="4427984" y="6464944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55E30F3A-F84D-4E43-BAD0-A971519A8FED}"/>
              </a:ext>
            </a:extLst>
          </p:cNvPr>
          <p:cNvSpPr/>
          <p:nvPr/>
        </p:nvSpPr>
        <p:spPr>
          <a:xfrm>
            <a:off x="858476" y="6464104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FB61F87-E191-4E1F-8D9B-F563A544A4B6}"/>
              </a:ext>
            </a:extLst>
          </p:cNvPr>
          <p:cNvSpPr/>
          <p:nvPr/>
        </p:nvSpPr>
        <p:spPr>
          <a:xfrm>
            <a:off x="7023433" y="6231130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E554B35-BB3D-407D-A9D9-5FDBB1BD74E3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9C602F0E-0187-4385-BD8B-70F32CD634A0}"/>
              </a:ext>
            </a:extLst>
          </p:cNvPr>
          <p:cNvSpPr/>
          <p:nvPr/>
        </p:nvSpPr>
        <p:spPr>
          <a:xfrm>
            <a:off x="259605" y="2996952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51F2CBF-C9A8-4530-9D6A-BA6C409E8EB6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8F9C1FA3-61C4-4B9F-A65D-5E689929DCFF}"/>
              </a:ext>
            </a:extLst>
          </p:cNvPr>
          <p:cNvSpPr/>
          <p:nvPr/>
        </p:nvSpPr>
        <p:spPr>
          <a:xfrm>
            <a:off x="737268" y="3212976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DD3A879-DB25-4878-B2A2-EBFE39E8F5AC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6F160FC6-3240-46F8-B28F-87924FD0661A}"/>
              </a:ext>
            </a:extLst>
          </p:cNvPr>
          <p:cNvCxnSpPr>
            <a:cxnSpLocks/>
          </p:cNvCxnSpPr>
          <p:nvPr/>
        </p:nvCxnSpPr>
        <p:spPr>
          <a:xfrm>
            <a:off x="2639738" y="5742000"/>
            <a:ext cx="15264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128661"/>
      </p:ext>
    </p:extLst>
  </p:cSld>
  <p:clrMapOvr>
    <a:masterClrMapping/>
  </p:clrMapOvr>
  <p:transition spd="slow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3"/>
          <a:srcRect t="24244" b="53717"/>
          <a:stretch/>
        </p:blipFill>
        <p:spPr>
          <a:xfrm>
            <a:off x="-288000" y="1700808"/>
            <a:ext cx="8424936" cy="1440160"/>
          </a:xfrm>
          <a:prstGeom prst="rect">
            <a:avLst/>
          </a:prstGeom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6" b="4256"/>
          <a:stretch>
            <a:fillRect/>
          </a:stretch>
        </p:blipFill>
        <p:spPr bwMode="auto">
          <a:xfrm>
            <a:off x="-200182" y="2987203"/>
            <a:ext cx="8683737" cy="3682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4205885" y="4844868"/>
            <a:ext cx="3437550" cy="925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9387F2FB-3E2B-4F58-A313-30AAC631C4A8}"/>
              </a:ext>
            </a:extLst>
          </p:cNvPr>
          <p:cNvSpPr/>
          <p:nvPr/>
        </p:nvSpPr>
        <p:spPr>
          <a:xfrm>
            <a:off x="4427984" y="6464944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55E30F3A-F84D-4E43-BAD0-A971519A8FED}"/>
              </a:ext>
            </a:extLst>
          </p:cNvPr>
          <p:cNvSpPr/>
          <p:nvPr/>
        </p:nvSpPr>
        <p:spPr>
          <a:xfrm>
            <a:off x="858476" y="6464104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FB61F87-E191-4E1F-8D9B-F563A544A4B6}"/>
              </a:ext>
            </a:extLst>
          </p:cNvPr>
          <p:cNvSpPr/>
          <p:nvPr/>
        </p:nvSpPr>
        <p:spPr>
          <a:xfrm>
            <a:off x="7023433" y="6231130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E554B35-BB3D-407D-A9D9-5FDBB1BD74E3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9C602F0E-0187-4385-BD8B-70F32CD634A0}"/>
              </a:ext>
            </a:extLst>
          </p:cNvPr>
          <p:cNvSpPr/>
          <p:nvPr/>
        </p:nvSpPr>
        <p:spPr>
          <a:xfrm>
            <a:off x="259605" y="2996952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51F2CBF-C9A8-4530-9D6A-BA6C409E8EB6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8F9C1FA3-61C4-4B9F-A65D-5E689929DCFF}"/>
              </a:ext>
            </a:extLst>
          </p:cNvPr>
          <p:cNvSpPr/>
          <p:nvPr/>
        </p:nvSpPr>
        <p:spPr>
          <a:xfrm>
            <a:off x="737268" y="3212976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DD3A879-DB25-4878-B2A2-EBFE39E8F5AC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BFAE7C7B-B260-48F2-97E3-D10B4C74F402}"/>
              </a:ext>
            </a:extLst>
          </p:cNvPr>
          <p:cNvSpPr txBox="1"/>
          <p:nvPr/>
        </p:nvSpPr>
        <p:spPr>
          <a:xfrm>
            <a:off x="4181903" y="4564385"/>
            <a:ext cx="10081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sz="800" b="1" dirty="0">
              <a:solidFill>
                <a:srgbClr val="FF0000"/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</p:txBody>
      </p: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F87E375A-0CEA-41DE-BF90-E9492A2288BA}"/>
              </a:ext>
            </a:extLst>
          </p:cNvPr>
          <p:cNvCxnSpPr>
            <a:cxnSpLocks/>
          </p:cNvCxnSpPr>
          <p:nvPr/>
        </p:nvCxnSpPr>
        <p:spPr>
          <a:xfrm>
            <a:off x="4186800" y="5274000"/>
            <a:ext cx="0" cy="468000"/>
          </a:xfrm>
          <a:prstGeom prst="line">
            <a:avLst/>
          </a:prstGeom>
          <a:ln w="1460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FA3598DC-F00B-49DE-9E44-FBAE523985FE}"/>
              </a:ext>
            </a:extLst>
          </p:cNvPr>
          <p:cNvCxnSpPr>
            <a:cxnSpLocks/>
          </p:cNvCxnSpPr>
          <p:nvPr/>
        </p:nvCxnSpPr>
        <p:spPr>
          <a:xfrm>
            <a:off x="4168800" y="5373216"/>
            <a:ext cx="0" cy="2967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39F8C3C4-DF33-411B-8044-2B5C9E98FEA3}"/>
              </a:ext>
            </a:extLst>
          </p:cNvPr>
          <p:cNvCxnSpPr>
            <a:cxnSpLocks/>
          </p:cNvCxnSpPr>
          <p:nvPr/>
        </p:nvCxnSpPr>
        <p:spPr>
          <a:xfrm>
            <a:off x="4165200" y="5085184"/>
            <a:ext cx="3600" cy="28803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E4CD801A-DD51-474F-B6A9-A08C2FC4B114}"/>
              </a:ext>
            </a:extLst>
          </p:cNvPr>
          <p:cNvCxnSpPr>
            <a:cxnSpLocks/>
          </p:cNvCxnSpPr>
          <p:nvPr/>
        </p:nvCxnSpPr>
        <p:spPr>
          <a:xfrm>
            <a:off x="2639738" y="5742000"/>
            <a:ext cx="15480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7CAA9B1A-13FC-4989-A785-64FF61964ED6}"/>
              </a:ext>
            </a:extLst>
          </p:cNvPr>
          <p:cNvCxnSpPr>
            <a:cxnSpLocks/>
          </p:cNvCxnSpPr>
          <p:nvPr/>
        </p:nvCxnSpPr>
        <p:spPr>
          <a:xfrm>
            <a:off x="4197534" y="5386834"/>
            <a:ext cx="3666" cy="28773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4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44496 0.00139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/>
          <a:srcRect b="83736"/>
          <a:stretch/>
        </p:blipFill>
        <p:spPr>
          <a:xfrm>
            <a:off x="-319928" y="1687096"/>
            <a:ext cx="8536962" cy="80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74221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1" r="8093"/>
          <a:stretch/>
        </p:blipFill>
        <p:spPr>
          <a:xfrm>
            <a:off x="-1" y="0"/>
            <a:ext cx="2987825" cy="6858000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5652120" y="1484784"/>
            <a:ext cx="574675" cy="144463"/>
            <a:chOff x="4321175" y="2060575"/>
            <a:chExt cx="574675" cy="144463"/>
          </a:xfrm>
        </p:grpSpPr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3492860" y="2922207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Beïnvloeding van het evenwicht door toevoegen van NO</a:t>
            </a:r>
            <a:r>
              <a:rPr lang="nl-NL" sz="3200" baseline="-25000" dirty="0"/>
              <a:t>2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994276" y="2780928"/>
            <a:ext cx="201622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NO</a:t>
            </a:r>
            <a:r>
              <a:rPr lang="en-US" sz="4000" baseline="-250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2</a:t>
            </a:r>
          </a:p>
          <a:p>
            <a:endParaRPr lang="en-US" sz="4000" baseline="-25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N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O</a:t>
            </a:r>
            <a:r>
              <a:rPr lang="en-US" sz="4000" baseline="-2500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4</a:t>
            </a:r>
            <a:endParaRPr lang="nl-NL" sz="40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" name="Groep 11"/>
          <p:cNvGrpSpPr/>
          <p:nvPr/>
        </p:nvGrpSpPr>
        <p:grpSpPr>
          <a:xfrm rot="5400000">
            <a:off x="1235410" y="3544938"/>
            <a:ext cx="576064" cy="200173"/>
            <a:chOff x="4321175" y="2060575"/>
            <a:chExt cx="574675" cy="144463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62450" y="2060575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4321175" y="2205038"/>
              <a:ext cx="5746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 dirty="0"/>
            </a:p>
          </p:txBody>
        </p:sp>
      </p:grpSp>
      <p:graphicFrame>
        <p:nvGraphicFramePr>
          <p:cNvPr id="16" name="Object 2">
            <a:extLst>
              <a:ext uri="{FF2B5EF4-FFF2-40B4-BE49-F238E27FC236}">
                <a16:creationId xmlns:a16="http://schemas.microsoft.com/office/drawing/2014/main" id="{DF22EB82-34C7-44B6-8513-FD2055038B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286624"/>
              </p:ext>
            </p:extLst>
          </p:nvPr>
        </p:nvGraphicFramePr>
        <p:xfrm>
          <a:off x="5058457" y="4725144"/>
          <a:ext cx="1803276" cy="95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457" y="4725144"/>
                        <a:ext cx="1803276" cy="958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>
            <a:extLst>
              <a:ext uri="{FF2B5EF4-FFF2-40B4-BE49-F238E27FC236}">
                <a16:creationId xmlns:a16="http://schemas.microsoft.com/office/drawing/2014/main" id="{99AEBDEB-4099-5330-4616-AC8B4E39B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860" y="1213898"/>
            <a:ext cx="5181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+mj-lt"/>
              </a:rPr>
              <a:t>  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 NO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(g)</a:t>
            </a:r>
            <a:r>
              <a:rPr lang="en-US" sz="3600" dirty="0">
                <a:latin typeface="+mj-lt"/>
              </a:rPr>
              <a:t>           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N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4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(g)</a:t>
            </a:r>
          </a:p>
          <a:p>
            <a:pPr>
              <a:spcBef>
                <a:spcPct val="50000"/>
              </a:spcBef>
            </a:pPr>
            <a:r>
              <a:rPr lang="nl-NL" dirty="0">
                <a:latin typeface="+mj-lt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35620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66994" y="4792985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9928" y="1687096"/>
            <a:ext cx="8536962" cy="4954602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3981294" y="4111938"/>
            <a:ext cx="3399018" cy="19813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31D033B-78FF-4BFE-B89C-C6B3335C896A}"/>
              </a:ext>
            </a:extLst>
          </p:cNvPr>
          <p:cNvSpPr txBox="1"/>
          <p:nvPr/>
        </p:nvSpPr>
        <p:spPr>
          <a:xfrm>
            <a:off x="1619672" y="134521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Exotherm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5D8E586-5FF4-430B-BDC5-0D1951AF054E}"/>
              </a:ext>
            </a:extLst>
          </p:cNvPr>
          <p:cNvSpPr txBox="1"/>
          <p:nvPr/>
        </p:nvSpPr>
        <p:spPr>
          <a:xfrm>
            <a:off x="128915" y="2992271"/>
            <a:ext cx="400110" cy="353522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                                            </a:t>
            </a:r>
            <a:r>
              <a:rPr lang="nl-NL" sz="1400" dirty="0"/>
              <a:t>molariteit (mol/L)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3EDBC4AE-8231-4260-BC6B-45E9D7C2CC17}"/>
              </a:ext>
            </a:extLst>
          </p:cNvPr>
          <p:cNvSpPr/>
          <p:nvPr/>
        </p:nvSpPr>
        <p:spPr>
          <a:xfrm>
            <a:off x="4443309" y="6425938"/>
            <a:ext cx="4424512" cy="124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A947123A-D019-4917-821F-4B3034C9FB80}"/>
              </a:ext>
            </a:extLst>
          </p:cNvPr>
          <p:cNvSpPr/>
          <p:nvPr/>
        </p:nvSpPr>
        <p:spPr>
          <a:xfrm>
            <a:off x="7020271" y="6220896"/>
            <a:ext cx="360041" cy="149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B319F647-51C7-4378-8279-1847A360A18B}"/>
              </a:ext>
            </a:extLst>
          </p:cNvPr>
          <p:cNvSpPr/>
          <p:nvPr/>
        </p:nvSpPr>
        <p:spPr>
          <a:xfrm>
            <a:off x="585344" y="6442254"/>
            <a:ext cx="3119725" cy="193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8477FB3D-FF5C-4F01-B894-24B59AF2D9C2}"/>
              </a:ext>
            </a:extLst>
          </p:cNvPr>
          <p:cNvSpPr/>
          <p:nvPr/>
        </p:nvSpPr>
        <p:spPr>
          <a:xfrm>
            <a:off x="585344" y="3271272"/>
            <a:ext cx="716473" cy="462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4DE7AFA-9CBD-4ABA-A2F5-57104EB701B2}"/>
              </a:ext>
            </a:extLst>
          </p:cNvPr>
          <p:cNvSpPr txBox="1"/>
          <p:nvPr/>
        </p:nvSpPr>
        <p:spPr>
          <a:xfrm>
            <a:off x="3128754" y="4144020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70C0"/>
                </a:solidFill>
              </a:rPr>
              <a:t>A</a:t>
            </a:r>
          </a:p>
          <a:p>
            <a:endParaRPr lang="nl-NL" sz="2000" b="1" dirty="0">
              <a:solidFill>
                <a:srgbClr val="0070C0"/>
              </a:solidFill>
            </a:endParaRPr>
          </a:p>
          <a:p>
            <a:endParaRPr lang="nl-NL" sz="2000" b="1" dirty="0">
              <a:solidFill>
                <a:srgbClr val="FF0000"/>
              </a:solidFill>
            </a:endParaRPr>
          </a:p>
          <a:p>
            <a:r>
              <a:rPr lang="nl-NL" sz="2000" b="1" dirty="0">
                <a:solidFill>
                  <a:srgbClr val="00B050"/>
                </a:solidFill>
              </a:rPr>
              <a:t>B</a:t>
            </a:r>
            <a:endParaRPr lang="nl-NL" sz="1400" b="1" dirty="0">
              <a:solidFill>
                <a:srgbClr val="00B050"/>
              </a:solidFill>
            </a:endParaRPr>
          </a:p>
          <a:p>
            <a:r>
              <a:rPr lang="nl-NL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2C26A95-E29E-4688-9C92-540C58FDE9BE}"/>
              </a:ext>
            </a:extLst>
          </p:cNvPr>
          <p:cNvSpPr txBox="1"/>
          <p:nvPr/>
        </p:nvSpPr>
        <p:spPr>
          <a:xfrm>
            <a:off x="6444208" y="6533032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75025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0.375 0.00208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/>
          <a:srcRect b="72109"/>
          <a:stretch/>
        </p:blipFill>
        <p:spPr>
          <a:xfrm>
            <a:off x="-319928" y="1687096"/>
            <a:ext cx="8536962" cy="1381864"/>
          </a:xfrm>
          <a:prstGeom prst="rect">
            <a:avLst/>
          </a:prstGeom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11240" y="4456359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7490" y="2983432"/>
            <a:ext cx="8851523" cy="375793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23208" y="3234889"/>
            <a:ext cx="3595072" cy="255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DB8E86D1-97CF-4B55-B2D1-D37981A8CE73}"/>
              </a:ext>
            </a:extLst>
          </p:cNvPr>
          <p:cNvSpPr/>
          <p:nvPr/>
        </p:nvSpPr>
        <p:spPr>
          <a:xfrm>
            <a:off x="800212" y="3248980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A2BE3BC-6D2B-4D62-977B-2457AD9069B6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38400AB-AAD3-44E0-8499-53DC7EBFAE63}"/>
              </a:ext>
            </a:extLst>
          </p:cNvPr>
          <p:cNvSpPr/>
          <p:nvPr/>
        </p:nvSpPr>
        <p:spPr>
          <a:xfrm>
            <a:off x="4438552" y="6520822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80DBD56-92D9-4F78-90E6-C4CF455AFA5F}"/>
              </a:ext>
            </a:extLst>
          </p:cNvPr>
          <p:cNvSpPr/>
          <p:nvPr/>
        </p:nvSpPr>
        <p:spPr>
          <a:xfrm>
            <a:off x="703409" y="6517062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9F9510C2-81BA-49D7-8637-F0D75348EA20}"/>
              </a:ext>
            </a:extLst>
          </p:cNvPr>
          <p:cNvSpPr/>
          <p:nvPr/>
        </p:nvSpPr>
        <p:spPr>
          <a:xfrm>
            <a:off x="7298278" y="6257206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AF66950-28A2-4A5F-818B-BDDDBB3F62BC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DAADDEC2-EF6D-4D3C-8F0D-DACE949A9AAD}"/>
              </a:ext>
            </a:extLst>
          </p:cNvPr>
          <p:cNvSpPr/>
          <p:nvPr/>
        </p:nvSpPr>
        <p:spPr>
          <a:xfrm>
            <a:off x="346695" y="3034080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4132876-37B8-4C1E-8CCF-C59A1338D7CF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7650216A-394F-4C2F-8F33-8894105EC1C9}"/>
              </a:ext>
            </a:extLst>
          </p:cNvPr>
          <p:cNvCxnSpPr>
            <a:cxnSpLocks/>
          </p:cNvCxnSpPr>
          <p:nvPr/>
        </p:nvCxnSpPr>
        <p:spPr>
          <a:xfrm>
            <a:off x="2462271" y="5797751"/>
            <a:ext cx="1850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815505"/>
      </p:ext>
    </p:extLst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75824"/>
          <a:stretch/>
        </p:blipFill>
        <p:spPr>
          <a:xfrm>
            <a:off x="-324544" y="116632"/>
            <a:ext cx="8512994" cy="1584176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/>
          <a:srcRect b="72109"/>
          <a:stretch/>
        </p:blipFill>
        <p:spPr>
          <a:xfrm>
            <a:off x="-319928" y="1687096"/>
            <a:ext cx="8536962" cy="1381864"/>
          </a:xfrm>
          <a:prstGeom prst="rect">
            <a:avLst/>
          </a:prstGeom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11240" y="4456359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7490" y="2983432"/>
            <a:ext cx="8851523" cy="375793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63200" y="3234890"/>
            <a:ext cx="3595072" cy="255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DB8E86D1-97CF-4B55-B2D1-D37981A8CE73}"/>
              </a:ext>
            </a:extLst>
          </p:cNvPr>
          <p:cNvSpPr/>
          <p:nvPr/>
        </p:nvSpPr>
        <p:spPr>
          <a:xfrm>
            <a:off x="800212" y="3248980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A2BE3BC-6D2B-4D62-977B-2457AD9069B6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38400AB-AAD3-44E0-8499-53DC7EBFAE63}"/>
              </a:ext>
            </a:extLst>
          </p:cNvPr>
          <p:cNvSpPr/>
          <p:nvPr/>
        </p:nvSpPr>
        <p:spPr>
          <a:xfrm>
            <a:off x="4438552" y="6520822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80DBD56-92D9-4F78-90E6-C4CF455AFA5F}"/>
              </a:ext>
            </a:extLst>
          </p:cNvPr>
          <p:cNvSpPr/>
          <p:nvPr/>
        </p:nvSpPr>
        <p:spPr>
          <a:xfrm>
            <a:off x="703409" y="6517062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9F9510C2-81BA-49D7-8637-F0D75348EA20}"/>
              </a:ext>
            </a:extLst>
          </p:cNvPr>
          <p:cNvSpPr/>
          <p:nvPr/>
        </p:nvSpPr>
        <p:spPr>
          <a:xfrm>
            <a:off x="7298278" y="6257206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AF66950-28A2-4A5F-818B-BDDDBB3F62BC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DAADDEC2-EF6D-4D3C-8F0D-DACE949A9AAD}"/>
              </a:ext>
            </a:extLst>
          </p:cNvPr>
          <p:cNvSpPr/>
          <p:nvPr/>
        </p:nvSpPr>
        <p:spPr>
          <a:xfrm>
            <a:off x="365589" y="3032190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4132876-37B8-4C1E-8CCF-C59A1338D7CF}"/>
              </a:ext>
            </a:extLst>
          </p:cNvPr>
          <p:cNvSpPr txBox="1"/>
          <p:nvPr/>
        </p:nvSpPr>
        <p:spPr>
          <a:xfrm>
            <a:off x="313035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8538780-DE2E-4264-B687-E7C2E2F5EE2A}"/>
              </a:ext>
            </a:extLst>
          </p:cNvPr>
          <p:cNvSpPr txBox="1"/>
          <p:nvPr/>
        </p:nvSpPr>
        <p:spPr>
          <a:xfrm>
            <a:off x="4378178" y="3035124"/>
            <a:ext cx="10081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9B10340F-24F6-404F-B69B-415B4DF71DA4}"/>
              </a:ext>
            </a:extLst>
          </p:cNvPr>
          <p:cNvCxnSpPr/>
          <p:nvPr/>
        </p:nvCxnSpPr>
        <p:spPr>
          <a:xfrm flipH="1" flipV="1">
            <a:off x="4348800" y="4999738"/>
            <a:ext cx="744" cy="79027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3672ECFD-8EF5-4922-8D4D-62C00E8E3DA0}"/>
              </a:ext>
            </a:extLst>
          </p:cNvPr>
          <p:cNvCxnSpPr>
            <a:cxnSpLocks/>
          </p:cNvCxnSpPr>
          <p:nvPr/>
        </p:nvCxnSpPr>
        <p:spPr>
          <a:xfrm>
            <a:off x="2462271" y="5797751"/>
            <a:ext cx="189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2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0.42917 -0.00278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5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11240" y="4456359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84882"/>
          <a:stretch/>
        </p:blipFill>
        <p:spPr>
          <a:xfrm>
            <a:off x="-324544" y="1670009"/>
            <a:ext cx="8598532" cy="1398952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0944" y="2956879"/>
            <a:ext cx="8825807" cy="3748412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4236016" y="5298804"/>
            <a:ext cx="3505143" cy="547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F7C8849-C503-415D-A791-0717BB9BDC37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6F59F784-F966-4236-9BBE-D36E692F80AA}"/>
              </a:ext>
            </a:extLst>
          </p:cNvPr>
          <p:cNvSpPr/>
          <p:nvPr/>
        </p:nvSpPr>
        <p:spPr>
          <a:xfrm>
            <a:off x="753246" y="3216174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E0710AD8-15D8-4EB8-A35A-FA1BF0381657}"/>
              </a:ext>
            </a:extLst>
          </p:cNvPr>
          <p:cNvSpPr/>
          <p:nvPr/>
        </p:nvSpPr>
        <p:spPr>
          <a:xfrm>
            <a:off x="4447992" y="6476730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C46C294-4FFB-4373-BD8C-E1F0F8FFC5AB}"/>
              </a:ext>
            </a:extLst>
          </p:cNvPr>
          <p:cNvSpPr/>
          <p:nvPr/>
        </p:nvSpPr>
        <p:spPr>
          <a:xfrm>
            <a:off x="696551" y="6500501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63763559-7CD3-4C3F-AC39-602EA1D8D1FB}"/>
              </a:ext>
            </a:extLst>
          </p:cNvPr>
          <p:cNvSpPr/>
          <p:nvPr/>
        </p:nvSpPr>
        <p:spPr>
          <a:xfrm>
            <a:off x="7298278" y="6257206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68ACFF2-C74A-45BA-974C-DDFF8C1D84AD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C53B72D9-40BA-4B69-B87E-A363C4560008}"/>
              </a:ext>
            </a:extLst>
          </p:cNvPr>
          <p:cNvSpPr/>
          <p:nvPr/>
        </p:nvSpPr>
        <p:spPr>
          <a:xfrm>
            <a:off x="298126" y="3032191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3CBFFC99-B158-4334-B91B-AFB1D76E88FD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58F96F63-CF99-4793-993E-27579E826C8E}"/>
              </a:ext>
            </a:extLst>
          </p:cNvPr>
          <p:cNvCxnSpPr>
            <a:cxnSpLocks/>
          </p:cNvCxnSpPr>
          <p:nvPr/>
        </p:nvCxnSpPr>
        <p:spPr>
          <a:xfrm>
            <a:off x="2400016" y="5761750"/>
            <a:ext cx="18216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44309"/>
      </p:ext>
    </p:extLst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05069" y="4364360"/>
            <a:ext cx="90487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5069" y="3716660"/>
            <a:ext cx="90487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05069" y="3764285"/>
            <a:ext cx="904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19331" y="3811910"/>
            <a:ext cx="347663" cy="485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66994" y="4297685"/>
            <a:ext cx="2957512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5556" y="3716660"/>
            <a:ext cx="2981325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5556" y="4297685"/>
            <a:ext cx="2981325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21" name="Afgeronde rechthoek 20"/>
          <p:cNvSpPr/>
          <p:nvPr/>
        </p:nvSpPr>
        <p:spPr>
          <a:xfrm>
            <a:off x="4211960" y="5445224"/>
            <a:ext cx="3096344" cy="88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Afgeronde rechthoek 22"/>
          <p:cNvSpPr/>
          <p:nvPr/>
        </p:nvSpPr>
        <p:spPr>
          <a:xfrm>
            <a:off x="3995936" y="5733256"/>
            <a:ext cx="3312368" cy="567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4211960" y="5710396"/>
            <a:ext cx="3405600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11240" y="4456359"/>
            <a:ext cx="2909887" cy="1676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944" y="2956879"/>
            <a:ext cx="8825807" cy="3748412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4273705" y="5264368"/>
            <a:ext cx="3505143" cy="547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A9415D6-F8DB-43BE-995B-47FA08944D66}"/>
              </a:ext>
            </a:extLst>
          </p:cNvPr>
          <p:cNvSpPr txBox="1"/>
          <p:nvPr/>
        </p:nvSpPr>
        <p:spPr>
          <a:xfrm>
            <a:off x="1199556" y="4892521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</a:t>
            </a: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FF0000"/>
              </a:solidFill>
            </a:endParaRPr>
          </a:p>
          <a:p>
            <a:endParaRPr lang="nl-NL" b="1" dirty="0">
              <a:solidFill>
                <a:srgbClr val="0070C0"/>
              </a:solidFill>
            </a:endParaRPr>
          </a:p>
          <a:p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52DE132-1D60-44CA-B0B1-5B7D2705072D}"/>
              </a:ext>
            </a:extLst>
          </p:cNvPr>
          <p:cNvSpPr txBox="1"/>
          <p:nvPr/>
        </p:nvSpPr>
        <p:spPr>
          <a:xfrm>
            <a:off x="4209895" y="52618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s1 , </a:t>
            </a:r>
            <a:r>
              <a:rPr lang="nl-NL" b="1" dirty="0">
                <a:solidFill>
                  <a:srgbClr val="0070C0"/>
                </a:solidFill>
              </a:rPr>
              <a:t>s2</a:t>
            </a:r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9F2EF246-31BD-48EC-AB81-49825517227F}"/>
              </a:ext>
            </a:extLst>
          </p:cNvPr>
          <p:cNvCxnSpPr/>
          <p:nvPr/>
        </p:nvCxnSpPr>
        <p:spPr>
          <a:xfrm flipV="1">
            <a:off x="2400016" y="5760000"/>
            <a:ext cx="1836000" cy="175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D422AF46-0BE4-452B-A55C-341B81B39000}"/>
              </a:ext>
            </a:extLst>
          </p:cNvPr>
          <p:cNvCxnSpPr/>
          <p:nvPr/>
        </p:nvCxnSpPr>
        <p:spPr>
          <a:xfrm flipV="1">
            <a:off x="4248000" y="5560816"/>
            <a:ext cx="0" cy="1952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47678A69-E248-43C3-9505-CBD3B00706B5}"/>
              </a:ext>
            </a:extLst>
          </p:cNvPr>
          <p:cNvCxnSpPr/>
          <p:nvPr/>
        </p:nvCxnSpPr>
        <p:spPr>
          <a:xfrm flipV="1">
            <a:off x="4236016" y="5560816"/>
            <a:ext cx="0" cy="195299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hoek 25">
            <a:extLst>
              <a:ext uri="{FF2B5EF4-FFF2-40B4-BE49-F238E27FC236}">
                <a16:creationId xmlns:a16="http://schemas.microsoft.com/office/drawing/2014/main" id="{ACF04DA7-639C-4986-8533-D652F7302776}"/>
              </a:ext>
            </a:extLst>
          </p:cNvPr>
          <p:cNvSpPr/>
          <p:nvPr/>
        </p:nvSpPr>
        <p:spPr>
          <a:xfrm>
            <a:off x="772451" y="3192291"/>
            <a:ext cx="8043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BE0DD10-75FC-493C-B457-B11D50790EF6}"/>
              </a:ext>
            </a:extLst>
          </p:cNvPr>
          <p:cNvSpPr/>
          <p:nvPr/>
        </p:nvSpPr>
        <p:spPr>
          <a:xfrm>
            <a:off x="4470652" y="6481909"/>
            <a:ext cx="4424512" cy="18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97D817C0-A46D-45E8-9D04-72ADCB5DA103}"/>
              </a:ext>
            </a:extLst>
          </p:cNvPr>
          <p:cNvSpPr/>
          <p:nvPr/>
        </p:nvSpPr>
        <p:spPr>
          <a:xfrm>
            <a:off x="630595" y="6493179"/>
            <a:ext cx="3008518" cy="271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21AB8F7E-A7A7-4D87-B202-E3C97B2A9F0E}"/>
              </a:ext>
            </a:extLst>
          </p:cNvPr>
          <p:cNvSpPr/>
          <p:nvPr/>
        </p:nvSpPr>
        <p:spPr>
          <a:xfrm>
            <a:off x="7298278" y="6257206"/>
            <a:ext cx="620002" cy="1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C408C9CB-9C04-46F5-BD2F-E5FD85C47B95}"/>
              </a:ext>
            </a:extLst>
          </p:cNvPr>
          <p:cNvSpPr txBox="1"/>
          <p:nvPr/>
        </p:nvSpPr>
        <p:spPr>
          <a:xfrm>
            <a:off x="6716916" y="6518594"/>
            <a:ext cx="123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tijd(sec)</a:t>
            </a:r>
            <a:endParaRPr lang="nl-NL" sz="1400" dirty="0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B44D550E-A828-4355-83F2-62D568D4CCB7}"/>
              </a:ext>
            </a:extLst>
          </p:cNvPr>
          <p:cNvSpPr/>
          <p:nvPr/>
        </p:nvSpPr>
        <p:spPr>
          <a:xfrm>
            <a:off x="288811" y="3032191"/>
            <a:ext cx="360040" cy="3521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E544C017-D9B5-4BC9-B87E-1D7FD4E75336}"/>
              </a:ext>
            </a:extLst>
          </p:cNvPr>
          <p:cNvSpPr txBox="1"/>
          <p:nvPr/>
        </p:nvSpPr>
        <p:spPr>
          <a:xfrm>
            <a:off x="207664" y="3074723"/>
            <a:ext cx="400110" cy="18077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/>
              <a:t>snelheid(mol/L/sec)</a:t>
            </a:r>
          </a:p>
        </p:txBody>
      </p:sp>
    </p:spTree>
    <p:extLst>
      <p:ext uri="{BB962C8B-B14F-4D97-AF65-F5344CB8AC3E}">
        <p14:creationId xmlns:p14="http://schemas.microsoft.com/office/powerpoint/2010/main" val="68992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0.41996 0.0041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B9013D4-1E1D-59E2-FFFC-FE853AED09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300"/>
          <a:stretch/>
        </p:blipFill>
        <p:spPr>
          <a:xfrm>
            <a:off x="251520" y="262276"/>
            <a:ext cx="4090422" cy="6405814"/>
          </a:xfrm>
          <a:prstGeom prst="rect">
            <a:avLst/>
          </a:prstGeom>
        </p:spPr>
      </p:pic>
      <p:cxnSp>
        <p:nvCxnSpPr>
          <p:cNvPr id="5" name="AutoShape 130">
            <a:extLst>
              <a:ext uri="{FF2B5EF4-FFF2-40B4-BE49-F238E27FC236}">
                <a16:creationId xmlns:a16="http://schemas.microsoft.com/office/drawing/2014/main" id="{CF6B18E5-3ADA-C255-2716-9FAFCFB97A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95195" y="12552045"/>
            <a:ext cx="1638935" cy="0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132">
            <a:extLst>
              <a:ext uri="{FF2B5EF4-FFF2-40B4-BE49-F238E27FC236}">
                <a16:creationId xmlns:a16="http://schemas.microsoft.com/office/drawing/2014/main" id="{E6B90F42-AA4C-429B-CA42-ED1E0230E5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27145" y="11950700"/>
            <a:ext cx="635" cy="604520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142">
            <a:extLst>
              <a:ext uri="{FF2B5EF4-FFF2-40B4-BE49-F238E27FC236}">
                <a16:creationId xmlns:a16="http://schemas.microsoft.com/office/drawing/2014/main" id="{C0AC2330-E8F1-5375-9FA8-776A912620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00525" y="11656060"/>
            <a:ext cx="2609850" cy="635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43">
            <a:extLst>
              <a:ext uri="{FF2B5EF4-FFF2-40B4-BE49-F238E27FC236}">
                <a16:creationId xmlns:a16="http://schemas.microsoft.com/office/drawing/2014/main" id="{3F629FFE-C269-32B2-815B-DFCC9CA875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19020" y="12703810"/>
            <a:ext cx="1567815" cy="0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144">
            <a:extLst>
              <a:ext uri="{FF2B5EF4-FFF2-40B4-BE49-F238E27FC236}">
                <a16:creationId xmlns:a16="http://schemas.microsoft.com/office/drawing/2014/main" id="{C1D334C7-B344-144C-079A-FB39A61FEF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81120" y="12070080"/>
            <a:ext cx="635" cy="633730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D1D5E3D-5F00-D77A-0A32-7801D2E18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76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FCAA54-F9A0-3610-0A5B-E57EEE3B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33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F8221868-55D7-CC8A-57AB-A0C01C9D6C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700"/>
          <a:stretch/>
        </p:blipFill>
        <p:spPr>
          <a:xfrm>
            <a:off x="4860032" y="263059"/>
            <a:ext cx="4138704" cy="6202800"/>
          </a:xfrm>
          <a:prstGeom prst="rect">
            <a:avLst/>
          </a:prstGeom>
        </p:spPr>
      </p:pic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2F03C4D0-DACF-D8C6-F257-E52281131DF5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020386"/>
      </p:ext>
    </p:extLst>
  </p:cSld>
  <p:clrMapOvr>
    <a:masterClrMapping/>
  </p:clrMapOvr>
  <p:transition spd="slow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>
            <a:extLst>
              <a:ext uri="{FF2B5EF4-FFF2-40B4-BE49-F238E27FC236}">
                <a16:creationId xmlns:a16="http://schemas.microsoft.com/office/drawing/2014/main" id="{6256CA8B-F399-B98F-F067-C7D04FB10B0D}"/>
              </a:ext>
            </a:extLst>
          </p:cNvPr>
          <p:cNvGrpSpPr/>
          <p:nvPr/>
        </p:nvGrpSpPr>
        <p:grpSpPr>
          <a:xfrm>
            <a:off x="1085850" y="6848475"/>
            <a:ext cx="6070600" cy="2977515"/>
            <a:chOff x="0" y="0"/>
            <a:chExt cx="6029960" cy="2929890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3D9B009B-7C83-7718-E176-3F1E643EC2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69" t="7739" r="8711" b="6737"/>
            <a:stretch/>
          </p:blipFill>
          <p:spPr bwMode="auto">
            <a:xfrm>
              <a:off x="0" y="0"/>
              <a:ext cx="6029960" cy="292989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5" name="AutoShape 148">
              <a:extLst>
                <a:ext uri="{FF2B5EF4-FFF2-40B4-BE49-F238E27FC236}">
                  <a16:creationId xmlns:a16="http://schemas.microsoft.com/office/drawing/2014/main" id="{57D642BA-A120-C595-93C0-883EACAAB9A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11196" y="2057400"/>
              <a:ext cx="0" cy="1620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131">
              <a:extLst>
                <a:ext uri="{FF2B5EF4-FFF2-40B4-BE49-F238E27FC236}">
                  <a16:creationId xmlns:a16="http://schemas.microsoft.com/office/drawing/2014/main" id="{F3EA78E2-AFFF-095B-2A1D-40DF4AF7D7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62075" y="2230120"/>
              <a:ext cx="1660525" cy="635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145">
              <a:extLst>
                <a:ext uri="{FF2B5EF4-FFF2-40B4-BE49-F238E27FC236}">
                  <a16:creationId xmlns:a16="http://schemas.microsoft.com/office/drawing/2014/main" id="{D3A6C79A-B882-BE58-FBA1-FD8670450D1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22600" y="2078355"/>
              <a:ext cx="2916555" cy="0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AutoShape 146">
              <a:extLst>
                <a:ext uri="{FF2B5EF4-FFF2-40B4-BE49-F238E27FC236}">
                  <a16:creationId xmlns:a16="http://schemas.microsoft.com/office/drawing/2014/main" id="{6DB9B1D5-0841-2435-1E4D-849DD0ECE93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24188" y="2076450"/>
              <a:ext cx="0" cy="158400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C226E5D-32E7-A78D-F5F5-3A1A5473F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76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24BE69-D4E6-F21A-ECBC-4736710FE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33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F52375FA-0197-C5AE-DA60-B816D1BED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475" y="325832"/>
            <a:ext cx="4032448" cy="5938936"/>
          </a:xfrm>
          <a:prstGeom prst="rect">
            <a:avLst/>
          </a:prstGeom>
        </p:spPr>
      </p:pic>
      <p:pic>
        <p:nvPicPr>
          <p:cNvPr id="4096" name="Afbeelding 4095">
            <a:extLst>
              <a:ext uri="{FF2B5EF4-FFF2-40B4-BE49-F238E27FC236}">
                <a16:creationId xmlns:a16="http://schemas.microsoft.com/office/drawing/2014/main" id="{0FC43C45-0D54-BCE5-0BA3-7ACDB77DF8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2301"/>
          <a:stretch/>
        </p:blipFill>
        <p:spPr>
          <a:xfrm>
            <a:off x="251520" y="317028"/>
            <a:ext cx="4032448" cy="6057629"/>
          </a:xfrm>
          <a:prstGeom prst="rect">
            <a:avLst/>
          </a:prstGeom>
        </p:spPr>
      </p:pic>
      <p:cxnSp>
        <p:nvCxnSpPr>
          <p:cNvPr id="4097" name="Rechte verbindingslijn 4096">
            <a:extLst>
              <a:ext uri="{FF2B5EF4-FFF2-40B4-BE49-F238E27FC236}">
                <a16:creationId xmlns:a16="http://schemas.microsoft.com/office/drawing/2014/main" id="{68AA5D34-CD51-8860-6A13-7E8E54C59708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514254"/>
      </p:ext>
    </p:extLst>
  </p:cSld>
  <p:clrMapOvr>
    <a:masterClrMapping/>
  </p:clrMapOvr>
  <p:transition spd="slow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59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old.iupac.org/didac/Slide%20Images/Didac%2002/D2%20E09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9" r="4921" b="11265"/>
          <a:stretch/>
        </p:blipFill>
        <p:spPr bwMode="auto">
          <a:xfrm>
            <a:off x="573460" y="1352282"/>
            <a:ext cx="7913718" cy="448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419872" y="5882977"/>
            <a:ext cx="6202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        </a:t>
            </a:r>
            <a:r>
              <a:rPr lang="nl-NL" sz="2400" b="1" dirty="0">
                <a:solidFill>
                  <a:srgbClr val="FF0000"/>
                </a:solidFill>
                <a:latin typeface="Arial" charset="0"/>
              </a:rPr>
              <a:t>Toevoegen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11 </a:t>
            </a:r>
            <a:r>
              <a:rPr lang="nl-NL" sz="2400" b="1" dirty="0">
                <a:solidFill>
                  <a:srgbClr val="FF0000"/>
                </a:solidFill>
              </a:rPr>
              <a:t>X 10</a:t>
            </a:r>
            <a:r>
              <a:rPr lang="nl-NL" sz="2400" b="1" baseline="30000" dirty="0">
                <a:solidFill>
                  <a:srgbClr val="FF0000"/>
                </a:solidFill>
              </a:rPr>
              <a:t>-3</a:t>
            </a:r>
            <a:r>
              <a:rPr lang="nl-NL" sz="2400" b="1" dirty="0">
                <a:solidFill>
                  <a:srgbClr val="FF0000"/>
                </a:solidFill>
              </a:rPr>
              <a:t>  mol</a:t>
            </a:r>
            <a:r>
              <a:rPr lang="nl-NL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NO</a:t>
            </a:r>
            <a:r>
              <a:rPr lang="en-US" sz="24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endParaRPr lang="nl-NL" sz="2400" b="1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676400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558763" y="969496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73459" y="600164"/>
            <a:ext cx="3048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concentratiebreuk</a:t>
            </a:r>
            <a:endParaRPr lang="nl-NL" sz="1800" dirty="0">
              <a:latin typeface="Arial" charset="0"/>
            </a:endParaRPr>
          </a:p>
        </p:txBody>
      </p:sp>
      <p:sp>
        <p:nvSpPr>
          <p:cNvPr id="2" name="Rechthoekige driehoek 1"/>
          <p:cNvSpPr/>
          <p:nvPr/>
        </p:nvSpPr>
        <p:spPr>
          <a:xfrm>
            <a:off x="7668344" y="685800"/>
            <a:ext cx="1296144" cy="12573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43608" y="1943100"/>
            <a:ext cx="288032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316416" y="4221088"/>
            <a:ext cx="17076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83568" y="2438400"/>
            <a:ext cx="216024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Rechthoekige driehoek 5"/>
          <p:cNvSpPr/>
          <p:nvPr/>
        </p:nvSpPr>
        <p:spPr>
          <a:xfrm>
            <a:off x="7452320" y="1924050"/>
            <a:ext cx="216024" cy="2667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866900" y="569764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      </a:t>
            </a:r>
            <a:r>
              <a:rPr lang="nl-NL" sz="1400" dirty="0"/>
              <a:t>mol/dm</a:t>
            </a:r>
            <a:r>
              <a:rPr lang="nl-NL" sz="1400" baseline="30000" dirty="0"/>
              <a:t>3</a:t>
            </a: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2453807" y="5359877"/>
            <a:ext cx="0" cy="261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8460432" y="1988840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8460432" y="2564904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8460432" y="3140968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8460432" y="3717032"/>
            <a:ext cx="45719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164288" y="116632"/>
          <a:ext cx="1803276" cy="95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803276" cy="958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8401797" y="245492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259748" y="3434718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339752" y="4386009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8401797" y="366466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153164" y="3542439"/>
            <a:ext cx="98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22</a:t>
            </a:r>
            <a:r>
              <a:rPr lang="nl-NL" sz="1000" b="1" dirty="0"/>
              <a:t> X 10</a:t>
            </a:r>
            <a:r>
              <a:rPr lang="nl-NL" sz="1000" b="1" baseline="30000" dirty="0"/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193872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old.iupac.org/didac/Slide%20Images/Didac%2002/D2%20E09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9" r="4921" b="11265"/>
          <a:stretch/>
        </p:blipFill>
        <p:spPr bwMode="auto">
          <a:xfrm>
            <a:off x="573460" y="1352282"/>
            <a:ext cx="7913718" cy="448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419872" y="5882977"/>
            <a:ext cx="6202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        </a:t>
            </a:r>
            <a:r>
              <a:rPr lang="nl-NL" sz="2400" b="1" dirty="0">
                <a:solidFill>
                  <a:srgbClr val="FF0000"/>
                </a:solidFill>
                <a:latin typeface="Arial" charset="0"/>
              </a:rPr>
              <a:t>Toevoegen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11 </a:t>
            </a:r>
            <a:r>
              <a:rPr lang="nl-NL" sz="2400" b="1" dirty="0">
                <a:solidFill>
                  <a:srgbClr val="FF0000"/>
                </a:solidFill>
              </a:rPr>
              <a:t>X 10</a:t>
            </a:r>
            <a:r>
              <a:rPr lang="nl-NL" sz="2400" b="1" baseline="30000" dirty="0">
                <a:solidFill>
                  <a:srgbClr val="FF0000"/>
                </a:solidFill>
              </a:rPr>
              <a:t>-3</a:t>
            </a:r>
            <a:r>
              <a:rPr lang="nl-NL" sz="2400" b="1" dirty="0">
                <a:solidFill>
                  <a:srgbClr val="FF0000"/>
                </a:solidFill>
              </a:rPr>
              <a:t>  mol</a:t>
            </a:r>
            <a:r>
              <a:rPr lang="nl-NL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NO</a:t>
            </a:r>
            <a:r>
              <a:rPr lang="en-US" sz="24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endParaRPr lang="nl-NL" sz="2400" b="1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676400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558763" y="969496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73459" y="600164"/>
            <a:ext cx="3048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concentratiebreuk</a:t>
            </a:r>
            <a:endParaRPr lang="nl-NL" sz="1800" dirty="0">
              <a:latin typeface="Arial" charset="0"/>
            </a:endParaRPr>
          </a:p>
        </p:txBody>
      </p:sp>
      <p:sp>
        <p:nvSpPr>
          <p:cNvPr id="2" name="Rechthoekige driehoek 1"/>
          <p:cNvSpPr/>
          <p:nvPr/>
        </p:nvSpPr>
        <p:spPr>
          <a:xfrm>
            <a:off x="7668344" y="685800"/>
            <a:ext cx="1296144" cy="12573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43608" y="1943100"/>
            <a:ext cx="288032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316416" y="4221088"/>
            <a:ext cx="17076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83568" y="2438400"/>
            <a:ext cx="216024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Rechthoekige driehoek 5"/>
          <p:cNvSpPr/>
          <p:nvPr/>
        </p:nvSpPr>
        <p:spPr>
          <a:xfrm>
            <a:off x="7452320" y="1924050"/>
            <a:ext cx="216024" cy="2667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866900" y="569764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      </a:t>
            </a:r>
            <a:r>
              <a:rPr lang="nl-NL" sz="1400" dirty="0"/>
              <a:t>mol/dm</a:t>
            </a:r>
            <a:r>
              <a:rPr lang="nl-NL" sz="1400" baseline="30000" dirty="0"/>
              <a:t>3</a:t>
            </a: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2453807" y="5359877"/>
            <a:ext cx="0" cy="261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8460432" y="1988840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8460432" y="2564904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8460432" y="3140968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8460432" y="3717032"/>
            <a:ext cx="45719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164288" y="116632"/>
          <a:ext cx="1803276" cy="95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803276" cy="958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8401797" y="245492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259748" y="3434718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339752" y="4386009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8401797" y="366466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153164" y="3542439"/>
            <a:ext cx="98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22</a:t>
            </a:r>
            <a:r>
              <a:rPr lang="nl-NL" sz="1000" b="1" dirty="0"/>
              <a:t> 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7" name="Ovaal 6"/>
          <p:cNvSpPr/>
          <p:nvPr/>
        </p:nvSpPr>
        <p:spPr>
          <a:xfrm>
            <a:off x="851863" y="2432402"/>
            <a:ext cx="360040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2648252" y="3744000"/>
            <a:ext cx="360040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7074000" y="1980000"/>
            <a:ext cx="360040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4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old.iupac.org/didac/Slide%20Images/Didac%2002/D2%20E09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9" r="4921" b="11265"/>
          <a:stretch/>
        </p:blipFill>
        <p:spPr bwMode="auto">
          <a:xfrm>
            <a:off x="573460" y="1352282"/>
            <a:ext cx="7913718" cy="448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419872" y="5882977"/>
            <a:ext cx="6202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        </a:t>
            </a:r>
            <a:r>
              <a:rPr lang="nl-NL" sz="2400" b="1" dirty="0">
                <a:solidFill>
                  <a:srgbClr val="FF0000"/>
                </a:solidFill>
                <a:latin typeface="Arial" charset="0"/>
              </a:rPr>
              <a:t>Toevoegen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11 </a:t>
            </a:r>
            <a:r>
              <a:rPr lang="nl-NL" sz="2400" b="1" dirty="0">
                <a:solidFill>
                  <a:srgbClr val="FF0000"/>
                </a:solidFill>
              </a:rPr>
              <a:t>X 10</a:t>
            </a:r>
            <a:r>
              <a:rPr lang="nl-NL" sz="2400" b="1" baseline="30000" dirty="0">
                <a:solidFill>
                  <a:srgbClr val="FF0000"/>
                </a:solidFill>
              </a:rPr>
              <a:t>-3</a:t>
            </a:r>
            <a:r>
              <a:rPr lang="nl-NL" sz="2400" b="1" dirty="0">
                <a:solidFill>
                  <a:srgbClr val="FF0000"/>
                </a:solidFill>
              </a:rPr>
              <a:t>  mol</a:t>
            </a:r>
            <a:r>
              <a:rPr lang="nl-NL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NO</a:t>
            </a:r>
            <a:r>
              <a:rPr lang="en-US" sz="24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endParaRPr lang="nl-NL" sz="2400" b="1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676400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558763" y="969496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73459" y="600164"/>
            <a:ext cx="3048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concentratiebreuk</a:t>
            </a:r>
            <a:endParaRPr lang="nl-NL" sz="1800" dirty="0">
              <a:latin typeface="Arial" charset="0"/>
            </a:endParaRPr>
          </a:p>
        </p:txBody>
      </p:sp>
      <p:sp>
        <p:nvSpPr>
          <p:cNvPr id="2" name="Rechthoekige driehoek 1"/>
          <p:cNvSpPr/>
          <p:nvPr/>
        </p:nvSpPr>
        <p:spPr>
          <a:xfrm>
            <a:off x="7668344" y="685800"/>
            <a:ext cx="1296144" cy="12573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43608" y="1943100"/>
            <a:ext cx="288032" cy="266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316416" y="4221088"/>
            <a:ext cx="17076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83568" y="2438400"/>
            <a:ext cx="216024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Rechthoekige driehoek 5"/>
          <p:cNvSpPr/>
          <p:nvPr/>
        </p:nvSpPr>
        <p:spPr>
          <a:xfrm>
            <a:off x="7452320" y="1924050"/>
            <a:ext cx="216024" cy="2667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866900" y="569764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      </a:t>
            </a:r>
            <a:r>
              <a:rPr lang="nl-NL" sz="1400" dirty="0"/>
              <a:t>mol/dm</a:t>
            </a:r>
            <a:r>
              <a:rPr lang="nl-NL" sz="1400" baseline="30000" dirty="0"/>
              <a:t>3</a:t>
            </a: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2453807" y="5359877"/>
            <a:ext cx="0" cy="261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8460432" y="1988840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8460432" y="2564904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8460432" y="3140968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8460432" y="3717032"/>
            <a:ext cx="45719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164288" y="116632"/>
          <a:ext cx="1803276" cy="958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95400" imgH="685800" progId="Equation.3">
                  <p:embed/>
                </p:oleObj>
              </mc:Choice>
              <mc:Fallback>
                <p:oleObj r:id="rId3" imgW="1295400" imgH="685800" progId="Equation.3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803276" cy="958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8401797" y="245492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259748" y="3434718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339752" y="4386009"/>
            <a:ext cx="488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  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8401797" y="366466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153164" y="3542439"/>
            <a:ext cx="98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22</a:t>
            </a:r>
            <a:r>
              <a:rPr lang="nl-NL" sz="1000" b="1" dirty="0"/>
              <a:t> X 10</a:t>
            </a:r>
            <a:r>
              <a:rPr lang="nl-NL" sz="1000" b="1" baseline="30000" dirty="0"/>
              <a:t>-3</a:t>
            </a:r>
          </a:p>
        </p:txBody>
      </p:sp>
      <p:sp>
        <p:nvSpPr>
          <p:cNvPr id="7" name="Ovaal 6"/>
          <p:cNvSpPr/>
          <p:nvPr/>
        </p:nvSpPr>
        <p:spPr>
          <a:xfrm>
            <a:off x="2177494" y="4355712"/>
            <a:ext cx="570773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5147996" y="3526407"/>
            <a:ext cx="648140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8226589" y="3634369"/>
            <a:ext cx="648140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/>
          <p:cNvSpPr/>
          <p:nvPr/>
        </p:nvSpPr>
        <p:spPr>
          <a:xfrm>
            <a:off x="2186981" y="3248865"/>
            <a:ext cx="570773" cy="371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8211278" y="2430342"/>
            <a:ext cx="663451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6939809" y="1959232"/>
            <a:ext cx="570773" cy="2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48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 animBg="1"/>
      <p:bldP spid="25" grpId="1" animBg="1"/>
      <p:bldP spid="29" grpId="0" animBg="1"/>
      <p:bldP spid="30" grpId="0" animBg="1"/>
      <p:bldP spid="30" grpId="1" animBg="1"/>
      <p:bldP spid="31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676400" y="1967684"/>
            <a:ext cx="199440" cy="897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043608" y="2105130"/>
            <a:ext cx="150775" cy="1046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8316416" y="4396078"/>
            <a:ext cx="89388" cy="1130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683568" y="2577284"/>
            <a:ext cx="113081" cy="89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Rechthoekige driehoek 10"/>
          <p:cNvSpPr/>
          <p:nvPr/>
        </p:nvSpPr>
        <p:spPr>
          <a:xfrm>
            <a:off x="7452320" y="2086080"/>
            <a:ext cx="113081" cy="104669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8460432" y="2076334"/>
            <a:ext cx="45719" cy="56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8460432" y="2652398"/>
            <a:ext cx="45719" cy="56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8460432" y="3228462"/>
            <a:ext cx="45719" cy="56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8460432" y="374332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3" name="Groep 22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24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26" name="Rechthoekige driehoek 25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8" name="Rechthoek 27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9" name="Rechthoek 28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Rechthoekige driehoek 29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1" name="Rechthoek 30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2" name="Rechthoek 31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Rechthoek 32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4" name="Rechthoek 33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36" name="Tekstvak 35"/>
          <p:cNvSpPr txBox="1"/>
          <p:nvPr/>
        </p:nvSpPr>
        <p:spPr>
          <a:xfrm>
            <a:off x="7265361" y="2965167"/>
            <a:ext cx="60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b="1" dirty="0"/>
              <a:t>11</a:t>
            </a:r>
            <a:endParaRPr lang="nl-NL" sz="900" b="1" baseline="30000" dirty="0"/>
          </a:p>
        </p:txBody>
      </p:sp>
      <p:sp>
        <p:nvSpPr>
          <p:cNvPr id="37" name="Tekstvak 36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1463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/>
          <p:cNvSpPr txBox="1"/>
          <p:nvPr/>
        </p:nvSpPr>
        <p:spPr>
          <a:xfrm>
            <a:off x="240642" y="2636912"/>
            <a:ext cx="8748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[27.10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-------------  = 222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[11.10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grpSp>
        <p:nvGrpSpPr>
          <p:cNvPr id="4" name="Groep 3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5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7" name="Rechthoekige driehoek 6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Rechthoekige driehoek 11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754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40642" y="332656"/>
            <a:ext cx="680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[N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O</a:t>
            </a:r>
            <a:r>
              <a:rPr lang="nl-NL" sz="4000" baseline="-25000" dirty="0">
                <a:solidFill>
                  <a:prstClr val="black"/>
                </a:solidFill>
              </a:rPr>
              <a:t>4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[NO</a:t>
            </a:r>
            <a:r>
              <a:rPr lang="nl-NL" sz="4000" baseline="-25000" dirty="0">
                <a:solidFill>
                  <a:prstClr val="black"/>
                </a:solidFill>
              </a:rPr>
              <a:t>2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grpSp>
        <p:nvGrpSpPr>
          <p:cNvPr id="4" name="Groep 3"/>
          <p:cNvGrpSpPr/>
          <p:nvPr/>
        </p:nvGrpSpPr>
        <p:grpSpPr>
          <a:xfrm>
            <a:off x="4211960" y="-315416"/>
            <a:ext cx="5104949" cy="3384195"/>
            <a:chOff x="573460" y="685800"/>
            <a:chExt cx="8391028" cy="5151437"/>
          </a:xfrm>
        </p:grpSpPr>
        <p:pic>
          <p:nvPicPr>
            <p:cNvPr id="5" name="Picture 2" descr="http://old.iupac.org/didac/Slide%20Images/Didac%2002/D2%20E09b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49" r="4921" b="11265"/>
            <a:stretch/>
          </p:blipFill>
          <p:spPr bwMode="auto">
            <a:xfrm>
              <a:off x="573460" y="1352282"/>
              <a:ext cx="7913718" cy="4484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76400" y="18288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7" name="Rechthoekige driehoek 6"/>
            <p:cNvSpPr/>
            <p:nvPr/>
          </p:nvSpPr>
          <p:spPr>
            <a:xfrm>
              <a:off x="7668344" y="685800"/>
              <a:ext cx="1296144" cy="12573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Rechthoek 7"/>
            <p:cNvSpPr/>
            <p:nvPr/>
          </p:nvSpPr>
          <p:spPr>
            <a:xfrm>
              <a:off x="1043608" y="1943100"/>
              <a:ext cx="288032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8316416" y="4221088"/>
              <a:ext cx="170762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683568" y="2438400"/>
              <a:ext cx="216024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Rechthoekige driehoek 11"/>
            <p:cNvSpPr/>
            <p:nvPr/>
          </p:nvSpPr>
          <p:spPr>
            <a:xfrm>
              <a:off x="7452320" y="1924050"/>
              <a:ext cx="216024" cy="2667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8460432" y="1988840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8460432" y="2564904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8460432" y="3140968"/>
              <a:ext cx="45719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8460432" y="3717032"/>
              <a:ext cx="45719" cy="72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153164" y="3542439"/>
              <a:ext cx="986354" cy="351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00" b="1" dirty="0"/>
                <a:t>22</a:t>
              </a:r>
              <a:endParaRPr lang="nl-NL" sz="900" b="1" baseline="30000" dirty="0"/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7859215" y="78096"/>
            <a:ext cx="1841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x 10</a:t>
            </a:r>
            <a:r>
              <a:rPr lang="nl-NL" sz="1200" b="1" baseline="30000" dirty="0"/>
              <a:t>-3 </a:t>
            </a:r>
            <a:r>
              <a:rPr lang="nl-NL" sz="1200" b="1" dirty="0"/>
              <a:t> mol/dm</a:t>
            </a:r>
            <a:r>
              <a:rPr lang="nl-NL" sz="1200" b="1" baseline="30000" dirty="0"/>
              <a:t>3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40642" y="2636912"/>
            <a:ext cx="8748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prstClr val="black"/>
                </a:solidFill>
              </a:rPr>
              <a:t>               [27.10</a:t>
            </a:r>
            <a:r>
              <a:rPr lang="nl-NL" sz="4000" baseline="30000" dirty="0">
                <a:solidFill>
                  <a:prstClr val="black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endParaRPr lang="nl-NL" sz="4000" dirty="0"/>
          </a:p>
          <a:p>
            <a:r>
              <a:rPr lang="nl-NL" sz="4000" dirty="0"/>
              <a:t>     K   =  -------------------           = 222</a:t>
            </a:r>
          </a:p>
          <a:p>
            <a:r>
              <a:rPr lang="nl-NL" sz="4000" dirty="0">
                <a:solidFill>
                  <a:prstClr val="black"/>
                </a:solidFill>
              </a:rPr>
              <a:t>               [11.10</a:t>
            </a:r>
            <a:r>
              <a:rPr lang="nl-NL" sz="4000" baseline="30000" dirty="0">
                <a:solidFill>
                  <a:prstClr val="black"/>
                </a:solidFill>
              </a:rPr>
              <a:t>-3 </a:t>
            </a:r>
            <a:r>
              <a:rPr lang="nl-NL" sz="4000" dirty="0">
                <a:solidFill>
                  <a:srgbClr val="FF0000"/>
                </a:solidFill>
              </a:rPr>
              <a:t>+ 11. 10</a:t>
            </a:r>
            <a:r>
              <a:rPr lang="nl-NL" sz="4000" baseline="30000" dirty="0">
                <a:solidFill>
                  <a:srgbClr val="FF0000"/>
                </a:solidFill>
              </a:rPr>
              <a:t>-3</a:t>
            </a:r>
            <a:r>
              <a:rPr lang="nl-NL" sz="4000" dirty="0">
                <a:solidFill>
                  <a:prstClr val="black"/>
                </a:solidFill>
              </a:rPr>
              <a:t>]</a:t>
            </a:r>
            <a:r>
              <a:rPr lang="nl-NL" sz="4000" baseline="30000" dirty="0">
                <a:solidFill>
                  <a:prstClr val="black"/>
                </a:solidFill>
              </a:rPr>
              <a:t>2</a:t>
            </a:r>
            <a:endParaRPr lang="nl-NL" sz="4000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6192000" y="3390293"/>
            <a:ext cx="288032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7248295" y="2962324"/>
            <a:ext cx="60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b="1" dirty="0"/>
              <a:t>11</a:t>
            </a:r>
            <a:endParaRPr lang="nl-NL" sz="900" b="1" baseline="30000" dirty="0"/>
          </a:p>
        </p:txBody>
      </p:sp>
    </p:spTree>
    <p:extLst>
      <p:ext uri="{BB962C8B-B14F-4D97-AF65-F5344CB8AC3E}">
        <p14:creationId xmlns:p14="http://schemas.microsoft.com/office/powerpoint/2010/main" val="268328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</TotalTime>
  <Words>655</Words>
  <Application>Microsoft Office PowerPoint</Application>
  <PresentationFormat>Diavoorstelling (4:3)</PresentationFormat>
  <Paragraphs>234</Paragraphs>
  <Slides>37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41" baseType="lpstr">
      <vt:lpstr>Arial</vt:lpstr>
      <vt:lpstr>Calibri</vt:lpstr>
      <vt:lpstr>Kantoorthema</vt:lpstr>
      <vt:lpstr>Equation.3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62</cp:revision>
  <dcterms:created xsi:type="dcterms:W3CDTF">2013-01-09T19:48:06Z</dcterms:created>
  <dcterms:modified xsi:type="dcterms:W3CDTF">2023-03-01T13:57:44Z</dcterms:modified>
</cp:coreProperties>
</file>